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6" r:id="rId3"/>
    <p:sldId id="257" r:id="rId4"/>
    <p:sldId id="258" r:id="rId5"/>
    <p:sldId id="259" r:id="rId6"/>
    <p:sldId id="260" r:id="rId7"/>
    <p:sldId id="261" r:id="rId8"/>
    <p:sldId id="262" r:id="rId9"/>
    <p:sldId id="263" r:id="rId10"/>
    <p:sldId id="264" r:id="rId11"/>
    <p:sldId id="265"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37C017-4490-49F8-B4C2-DABEA12F5E86}" v="5" dt="2025-03-23T12:02:32.9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7" d="100"/>
          <a:sy n="77" d="100"/>
        </p:scale>
        <p:origin x="514"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ncent DEWILDE" userId="bb86047e7e8e3582" providerId="LiveId" clId="{0037C017-4490-49F8-B4C2-DABEA12F5E86}"/>
    <pc:docChg chg="custSel addSld delSld modSld sldOrd">
      <pc:chgData name="Vincent DEWILDE" userId="bb86047e7e8e3582" providerId="LiveId" clId="{0037C017-4490-49F8-B4C2-DABEA12F5E86}" dt="2025-03-23T12:02:52.089" v="154" actId="47"/>
      <pc:docMkLst>
        <pc:docMk/>
      </pc:docMkLst>
      <pc:sldChg chg="addSp modSp">
        <pc:chgData name="Vincent DEWILDE" userId="bb86047e7e8e3582" providerId="LiveId" clId="{0037C017-4490-49F8-B4C2-DABEA12F5E86}" dt="2025-03-23T11:59:08.533" v="55" actId="1076"/>
        <pc:sldMkLst>
          <pc:docMk/>
          <pc:sldMk cId="2754934334" sldId="256"/>
        </pc:sldMkLst>
        <pc:picChg chg="add mod">
          <ac:chgData name="Vincent DEWILDE" userId="bb86047e7e8e3582" providerId="LiveId" clId="{0037C017-4490-49F8-B4C2-DABEA12F5E86}" dt="2025-03-23T11:59:08.533" v="55" actId="1076"/>
          <ac:picMkLst>
            <pc:docMk/>
            <pc:sldMk cId="2754934334" sldId="256"/>
            <ac:picMk id="1026" creationId="{3C83263B-3FFC-8046-E2B0-622303F84EBE}"/>
          </ac:picMkLst>
        </pc:picChg>
      </pc:sldChg>
      <pc:sldChg chg="modSp mod">
        <pc:chgData name="Vincent DEWILDE" userId="bb86047e7e8e3582" providerId="LiveId" clId="{0037C017-4490-49F8-B4C2-DABEA12F5E86}" dt="2025-03-23T12:00:32.266" v="60" actId="20577"/>
        <pc:sldMkLst>
          <pc:docMk/>
          <pc:sldMk cId="3298516658" sldId="257"/>
        </pc:sldMkLst>
        <pc:spChg chg="mod">
          <ac:chgData name="Vincent DEWILDE" userId="bb86047e7e8e3582" providerId="LiveId" clId="{0037C017-4490-49F8-B4C2-DABEA12F5E86}" dt="2025-03-23T11:59:21.958" v="56" actId="207"/>
          <ac:spMkLst>
            <pc:docMk/>
            <pc:sldMk cId="3298516658" sldId="257"/>
            <ac:spMk id="2" creationId="{80397CE1-7ABC-0608-B64B-CCC8A29F0657}"/>
          </ac:spMkLst>
        </pc:spChg>
        <pc:spChg chg="mod">
          <ac:chgData name="Vincent DEWILDE" userId="bb86047e7e8e3582" providerId="LiveId" clId="{0037C017-4490-49F8-B4C2-DABEA12F5E86}" dt="2025-03-23T12:00:32.266" v="60" actId="20577"/>
          <ac:spMkLst>
            <pc:docMk/>
            <pc:sldMk cId="3298516658" sldId="257"/>
            <ac:spMk id="3" creationId="{E3EABA5E-1EBE-E02C-0D52-3B061E00EBD3}"/>
          </ac:spMkLst>
        </pc:spChg>
      </pc:sldChg>
      <pc:sldChg chg="modSp mod">
        <pc:chgData name="Vincent DEWILDE" userId="bb86047e7e8e3582" providerId="LiveId" clId="{0037C017-4490-49F8-B4C2-DABEA12F5E86}" dt="2025-03-23T11:54:44.097" v="0" actId="20577"/>
        <pc:sldMkLst>
          <pc:docMk/>
          <pc:sldMk cId="1578296940" sldId="258"/>
        </pc:sldMkLst>
        <pc:spChg chg="mod">
          <ac:chgData name="Vincent DEWILDE" userId="bb86047e7e8e3582" providerId="LiveId" clId="{0037C017-4490-49F8-B4C2-DABEA12F5E86}" dt="2025-03-23T11:54:44.097" v="0" actId="20577"/>
          <ac:spMkLst>
            <pc:docMk/>
            <pc:sldMk cId="1578296940" sldId="258"/>
            <ac:spMk id="7" creationId="{E0D62B8F-885A-3D33-F386-D4419BD5CF3E}"/>
          </ac:spMkLst>
        </pc:spChg>
      </pc:sldChg>
      <pc:sldChg chg="modSp mod">
        <pc:chgData name="Vincent DEWILDE" userId="bb86047e7e8e3582" providerId="LiveId" clId="{0037C017-4490-49F8-B4C2-DABEA12F5E86}" dt="2025-03-23T11:55:30.860" v="1" actId="20577"/>
        <pc:sldMkLst>
          <pc:docMk/>
          <pc:sldMk cId="1798101424" sldId="261"/>
        </pc:sldMkLst>
        <pc:spChg chg="mod">
          <ac:chgData name="Vincent DEWILDE" userId="bb86047e7e8e3582" providerId="LiveId" clId="{0037C017-4490-49F8-B4C2-DABEA12F5E86}" dt="2025-03-23T11:55:30.860" v="1" actId="20577"/>
          <ac:spMkLst>
            <pc:docMk/>
            <pc:sldMk cId="1798101424" sldId="261"/>
            <ac:spMk id="5" creationId="{D2AE1547-E7C4-CB87-4152-95BDC71D6576}"/>
          </ac:spMkLst>
        </pc:spChg>
      </pc:sldChg>
      <pc:sldChg chg="modSp mod">
        <pc:chgData name="Vincent DEWILDE" userId="bb86047e7e8e3582" providerId="LiveId" clId="{0037C017-4490-49F8-B4C2-DABEA12F5E86}" dt="2025-03-23T11:55:44.122" v="3" actId="20577"/>
        <pc:sldMkLst>
          <pc:docMk/>
          <pc:sldMk cId="23779760" sldId="263"/>
        </pc:sldMkLst>
        <pc:spChg chg="mod">
          <ac:chgData name="Vincent DEWILDE" userId="bb86047e7e8e3582" providerId="LiveId" clId="{0037C017-4490-49F8-B4C2-DABEA12F5E86}" dt="2025-03-23T11:55:44.122" v="3" actId="20577"/>
          <ac:spMkLst>
            <pc:docMk/>
            <pc:sldMk cId="23779760" sldId="263"/>
            <ac:spMk id="7" creationId="{206FE817-F53B-0CB5-BC25-73478ECE095D}"/>
          </ac:spMkLst>
        </pc:spChg>
      </pc:sldChg>
      <pc:sldChg chg="addSp delSp modSp new del mod">
        <pc:chgData name="Vincent DEWILDE" userId="bb86047e7e8e3582" providerId="LiveId" clId="{0037C017-4490-49F8-B4C2-DABEA12F5E86}" dt="2025-03-23T12:00:40.483" v="62" actId="2696"/>
        <pc:sldMkLst>
          <pc:docMk/>
          <pc:sldMk cId="3211435759" sldId="266"/>
        </pc:sldMkLst>
        <pc:spChg chg="del mod">
          <ac:chgData name="Vincent DEWILDE" userId="bb86047e7e8e3582" providerId="LiveId" clId="{0037C017-4490-49F8-B4C2-DABEA12F5E86}" dt="2025-03-23T12:00:36.849" v="61" actId="478"/>
          <ac:spMkLst>
            <pc:docMk/>
            <pc:sldMk cId="3211435759" sldId="266"/>
            <ac:spMk id="2" creationId="{EB9E2B7C-F909-A135-0BB9-BA0EB0EF7D50}"/>
          </ac:spMkLst>
        </pc:spChg>
        <pc:spChg chg="mod">
          <ac:chgData name="Vincent DEWILDE" userId="bb86047e7e8e3582" providerId="LiveId" clId="{0037C017-4490-49F8-B4C2-DABEA12F5E86}" dt="2025-03-23T11:58:20.107" v="51" actId="20577"/>
          <ac:spMkLst>
            <pc:docMk/>
            <pc:sldMk cId="3211435759" sldId="266"/>
            <ac:spMk id="3" creationId="{202E4C49-2EE9-B259-7AEA-67D44EF00F4E}"/>
          </ac:spMkLst>
        </pc:spChg>
        <pc:spChg chg="add mod">
          <ac:chgData name="Vincent DEWILDE" userId="bb86047e7e8e3582" providerId="LiveId" clId="{0037C017-4490-49F8-B4C2-DABEA12F5E86}" dt="2025-03-23T12:00:36.849" v="61" actId="478"/>
          <ac:spMkLst>
            <pc:docMk/>
            <pc:sldMk cId="3211435759" sldId="266"/>
            <ac:spMk id="5" creationId="{797DF1E7-D389-7D71-61FF-524AE85C26FF}"/>
          </ac:spMkLst>
        </pc:spChg>
      </pc:sldChg>
      <pc:sldChg chg="addSp modSp new mod ord">
        <pc:chgData name="Vincent DEWILDE" userId="bb86047e7e8e3582" providerId="LiveId" clId="{0037C017-4490-49F8-B4C2-DABEA12F5E86}" dt="2025-03-23T12:02:37.428" v="136" actId="1076"/>
        <pc:sldMkLst>
          <pc:docMk/>
          <pc:sldMk cId="3866315039" sldId="266"/>
        </pc:sldMkLst>
        <pc:spChg chg="mod">
          <ac:chgData name="Vincent DEWILDE" userId="bb86047e7e8e3582" providerId="LiveId" clId="{0037C017-4490-49F8-B4C2-DABEA12F5E86}" dt="2025-03-23T12:02:37.428" v="136" actId="1076"/>
          <ac:spMkLst>
            <pc:docMk/>
            <pc:sldMk cId="3866315039" sldId="266"/>
            <ac:spMk id="2" creationId="{57EE1858-2F7A-D8EE-161D-AED32CCB694D}"/>
          </ac:spMkLst>
        </pc:spChg>
        <pc:spChg chg="mod">
          <ac:chgData name="Vincent DEWILDE" userId="bb86047e7e8e3582" providerId="LiveId" clId="{0037C017-4490-49F8-B4C2-DABEA12F5E86}" dt="2025-03-23T12:02:23.603" v="133" actId="20577"/>
          <ac:spMkLst>
            <pc:docMk/>
            <pc:sldMk cId="3866315039" sldId="266"/>
            <ac:spMk id="3" creationId="{BBB23542-A0F5-8E40-DED0-A11BA7ED590A}"/>
          </ac:spMkLst>
        </pc:spChg>
        <pc:picChg chg="add mod">
          <ac:chgData name="Vincent DEWILDE" userId="bb86047e7e8e3582" providerId="LiveId" clId="{0037C017-4490-49F8-B4C2-DABEA12F5E86}" dt="2025-03-23T12:02:32.947" v="135"/>
          <ac:picMkLst>
            <pc:docMk/>
            <pc:sldMk cId="3866315039" sldId="266"/>
            <ac:picMk id="4" creationId="{3715A8C1-8EDF-11D1-5181-30747125EE10}"/>
          </ac:picMkLst>
        </pc:picChg>
      </pc:sldChg>
      <pc:sldChg chg="modSp new del mod">
        <pc:chgData name="Vincent DEWILDE" userId="bb86047e7e8e3582" providerId="LiveId" clId="{0037C017-4490-49F8-B4C2-DABEA12F5E86}" dt="2025-03-23T12:02:52.089" v="154" actId="47"/>
        <pc:sldMkLst>
          <pc:docMk/>
          <pc:sldMk cId="3718393217" sldId="267"/>
        </pc:sldMkLst>
        <pc:spChg chg="mod">
          <ac:chgData name="Vincent DEWILDE" userId="bb86047e7e8e3582" providerId="LiveId" clId="{0037C017-4490-49F8-B4C2-DABEA12F5E86}" dt="2025-03-23T12:02:45.030" v="153" actId="20577"/>
          <ac:spMkLst>
            <pc:docMk/>
            <pc:sldMk cId="3718393217" sldId="267"/>
            <ac:spMk id="2" creationId="{0A3B7502-C2DF-3333-659B-B0036A22127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86E4C55-AD30-8CA5-3478-77E41F87A9DB}"/>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A2743ADE-CFD2-792B-9017-EE3AF4832C2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7F70200D-96F8-BE2F-85A3-C9E6028EE4D8}"/>
              </a:ext>
            </a:extLst>
          </p:cNvPr>
          <p:cNvSpPr>
            <a:spLocks noGrp="1"/>
          </p:cNvSpPr>
          <p:nvPr>
            <p:ph type="dt" sz="half" idx="10"/>
          </p:nvPr>
        </p:nvSpPr>
        <p:spPr/>
        <p:txBody>
          <a:bodyPr/>
          <a:lstStyle/>
          <a:p>
            <a:fld id="{5A5E181B-CD4E-4C67-AC4F-8811339DB5B1}" type="datetimeFigureOut">
              <a:rPr lang="fr-FR" smtClean="0"/>
              <a:t>23/03/2025</a:t>
            </a:fld>
            <a:endParaRPr lang="fr-FR"/>
          </a:p>
        </p:txBody>
      </p:sp>
      <p:sp>
        <p:nvSpPr>
          <p:cNvPr id="5" name="Espace réservé du pied de page 4">
            <a:extLst>
              <a:ext uri="{FF2B5EF4-FFF2-40B4-BE49-F238E27FC236}">
                <a16:creationId xmlns:a16="http://schemas.microsoft.com/office/drawing/2014/main" id="{5B6C7FF9-DA77-0550-74BE-CC482322727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013E842-FA20-8A79-A8D6-2C41357C50FC}"/>
              </a:ext>
            </a:extLst>
          </p:cNvPr>
          <p:cNvSpPr>
            <a:spLocks noGrp="1"/>
          </p:cNvSpPr>
          <p:nvPr>
            <p:ph type="sldNum" sz="quarter" idx="12"/>
          </p:nvPr>
        </p:nvSpPr>
        <p:spPr/>
        <p:txBody>
          <a:bodyPr/>
          <a:lstStyle/>
          <a:p>
            <a:fld id="{B6D13245-BD90-4FD7-8EE0-38C061DFCEFF}" type="slidenum">
              <a:rPr lang="fr-FR" smtClean="0"/>
              <a:t>‹N°›</a:t>
            </a:fld>
            <a:endParaRPr lang="fr-FR"/>
          </a:p>
        </p:txBody>
      </p:sp>
    </p:spTree>
    <p:extLst>
      <p:ext uri="{BB962C8B-B14F-4D97-AF65-F5344CB8AC3E}">
        <p14:creationId xmlns:p14="http://schemas.microsoft.com/office/powerpoint/2010/main" val="4106067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0DD594-6DD6-F0FE-9749-62E8D7C90728}"/>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75E2E851-293D-B6A5-3631-31902D1C93C1}"/>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2EAD074-7CB3-86F5-48B9-424B5A959705}"/>
              </a:ext>
            </a:extLst>
          </p:cNvPr>
          <p:cNvSpPr>
            <a:spLocks noGrp="1"/>
          </p:cNvSpPr>
          <p:nvPr>
            <p:ph type="dt" sz="half" idx="10"/>
          </p:nvPr>
        </p:nvSpPr>
        <p:spPr/>
        <p:txBody>
          <a:bodyPr/>
          <a:lstStyle/>
          <a:p>
            <a:fld id="{5A5E181B-CD4E-4C67-AC4F-8811339DB5B1}" type="datetimeFigureOut">
              <a:rPr lang="fr-FR" smtClean="0"/>
              <a:t>23/03/2025</a:t>
            </a:fld>
            <a:endParaRPr lang="fr-FR"/>
          </a:p>
        </p:txBody>
      </p:sp>
      <p:sp>
        <p:nvSpPr>
          <p:cNvPr id="5" name="Espace réservé du pied de page 4">
            <a:extLst>
              <a:ext uri="{FF2B5EF4-FFF2-40B4-BE49-F238E27FC236}">
                <a16:creationId xmlns:a16="http://schemas.microsoft.com/office/drawing/2014/main" id="{EE263611-AD48-ED39-6AEC-93CB7454F51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D2BA473-186C-6AA4-4E00-6B89B82A6B79}"/>
              </a:ext>
            </a:extLst>
          </p:cNvPr>
          <p:cNvSpPr>
            <a:spLocks noGrp="1"/>
          </p:cNvSpPr>
          <p:nvPr>
            <p:ph type="sldNum" sz="quarter" idx="12"/>
          </p:nvPr>
        </p:nvSpPr>
        <p:spPr/>
        <p:txBody>
          <a:bodyPr/>
          <a:lstStyle/>
          <a:p>
            <a:fld id="{B6D13245-BD90-4FD7-8EE0-38C061DFCEFF}" type="slidenum">
              <a:rPr lang="fr-FR" smtClean="0"/>
              <a:t>‹N°›</a:t>
            </a:fld>
            <a:endParaRPr lang="fr-FR"/>
          </a:p>
        </p:txBody>
      </p:sp>
    </p:spTree>
    <p:extLst>
      <p:ext uri="{BB962C8B-B14F-4D97-AF65-F5344CB8AC3E}">
        <p14:creationId xmlns:p14="http://schemas.microsoft.com/office/powerpoint/2010/main" val="962175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93BD0553-5B17-4A64-DAE6-93FF5F96F835}"/>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CB1FA427-AEA1-ACA9-FD42-8CF4B1135602}"/>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CD75228-6BD9-E41A-BFC4-0A97E0BAA6DE}"/>
              </a:ext>
            </a:extLst>
          </p:cNvPr>
          <p:cNvSpPr>
            <a:spLocks noGrp="1"/>
          </p:cNvSpPr>
          <p:nvPr>
            <p:ph type="dt" sz="half" idx="10"/>
          </p:nvPr>
        </p:nvSpPr>
        <p:spPr/>
        <p:txBody>
          <a:bodyPr/>
          <a:lstStyle/>
          <a:p>
            <a:fld id="{5A5E181B-CD4E-4C67-AC4F-8811339DB5B1}" type="datetimeFigureOut">
              <a:rPr lang="fr-FR" smtClean="0"/>
              <a:t>23/03/2025</a:t>
            </a:fld>
            <a:endParaRPr lang="fr-FR"/>
          </a:p>
        </p:txBody>
      </p:sp>
      <p:sp>
        <p:nvSpPr>
          <p:cNvPr id="5" name="Espace réservé du pied de page 4">
            <a:extLst>
              <a:ext uri="{FF2B5EF4-FFF2-40B4-BE49-F238E27FC236}">
                <a16:creationId xmlns:a16="http://schemas.microsoft.com/office/drawing/2014/main" id="{803BFF24-D966-1544-5D40-2AE5D4E5048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50DFAE1-A23E-14FE-75D3-02DC244C07FD}"/>
              </a:ext>
            </a:extLst>
          </p:cNvPr>
          <p:cNvSpPr>
            <a:spLocks noGrp="1"/>
          </p:cNvSpPr>
          <p:nvPr>
            <p:ph type="sldNum" sz="quarter" idx="12"/>
          </p:nvPr>
        </p:nvSpPr>
        <p:spPr/>
        <p:txBody>
          <a:bodyPr/>
          <a:lstStyle/>
          <a:p>
            <a:fld id="{B6D13245-BD90-4FD7-8EE0-38C061DFCEFF}" type="slidenum">
              <a:rPr lang="fr-FR" smtClean="0"/>
              <a:t>‹N°›</a:t>
            </a:fld>
            <a:endParaRPr lang="fr-FR"/>
          </a:p>
        </p:txBody>
      </p:sp>
    </p:spTree>
    <p:extLst>
      <p:ext uri="{BB962C8B-B14F-4D97-AF65-F5344CB8AC3E}">
        <p14:creationId xmlns:p14="http://schemas.microsoft.com/office/powerpoint/2010/main" val="134914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461A319-1E52-B3D6-FD41-FB5ADC2B502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966B106-61E6-AD38-7897-C7775EEE9877}"/>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E02F640-E6C3-4BAC-D3FE-1FDCF8A06D09}"/>
              </a:ext>
            </a:extLst>
          </p:cNvPr>
          <p:cNvSpPr>
            <a:spLocks noGrp="1"/>
          </p:cNvSpPr>
          <p:nvPr>
            <p:ph type="dt" sz="half" idx="10"/>
          </p:nvPr>
        </p:nvSpPr>
        <p:spPr/>
        <p:txBody>
          <a:bodyPr/>
          <a:lstStyle/>
          <a:p>
            <a:fld id="{5A5E181B-CD4E-4C67-AC4F-8811339DB5B1}" type="datetimeFigureOut">
              <a:rPr lang="fr-FR" smtClean="0"/>
              <a:t>23/03/2025</a:t>
            </a:fld>
            <a:endParaRPr lang="fr-FR"/>
          </a:p>
        </p:txBody>
      </p:sp>
      <p:sp>
        <p:nvSpPr>
          <p:cNvPr id="5" name="Espace réservé du pied de page 4">
            <a:extLst>
              <a:ext uri="{FF2B5EF4-FFF2-40B4-BE49-F238E27FC236}">
                <a16:creationId xmlns:a16="http://schemas.microsoft.com/office/drawing/2014/main" id="{830E6FF6-56DB-6E79-D4B5-E95CAE5BD6B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8642B53-1183-A445-C048-E06A4C0D7E2A}"/>
              </a:ext>
            </a:extLst>
          </p:cNvPr>
          <p:cNvSpPr>
            <a:spLocks noGrp="1"/>
          </p:cNvSpPr>
          <p:nvPr>
            <p:ph type="sldNum" sz="quarter" idx="12"/>
          </p:nvPr>
        </p:nvSpPr>
        <p:spPr/>
        <p:txBody>
          <a:bodyPr/>
          <a:lstStyle/>
          <a:p>
            <a:fld id="{B6D13245-BD90-4FD7-8EE0-38C061DFCEFF}" type="slidenum">
              <a:rPr lang="fr-FR" smtClean="0"/>
              <a:t>‹N°›</a:t>
            </a:fld>
            <a:endParaRPr lang="fr-FR"/>
          </a:p>
        </p:txBody>
      </p:sp>
    </p:spTree>
    <p:extLst>
      <p:ext uri="{BB962C8B-B14F-4D97-AF65-F5344CB8AC3E}">
        <p14:creationId xmlns:p14="http://schemas.microsoft.com/office/powerpoint/2010/main" val="66646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1A6EB8-A50C-EC31-6B9D-F2AAC90925F2}"/>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432AC2E0-FD73-6071-AFC8-204278E29B5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B7002C64-EFBF-9E36-D63A-7BB781F94040}"/>
              </a:ext>
            </a:extLst>
          </p:cNvPr>
          <p:cNvSpPr>
            <a:spLocks noGrp="1"/>
          </p:cNvSpPr>
          <p:nvPr>
            <p:ph type="dt" sz="half" idx="10"/>
          </p:nvPr>
        </p:nvSpPr>
        <p:spPr/>
        <p:txBody>
          <a:bodyPr/>
          <a:lstStyle/>
          <a:p>
            <a:fld id="{5A5E181B-CD4E-4C67-AC4F-8811339DB5B1}" type="datetimeFigureOut">
              <a:rPr lang="fr-FR" smtClean="0"/>
              <a:t>23/03/2025</a:t>
            </a:fld>
            <a:endParaRPr lang="fr-FR"/>
          </a:p>
        </p:txBody>
      </p:sp>
      <p:sp>
        <p:nvSpPr>
          <p:cNvPr id="5" name="Espace réservé du pied de page 4">
            <a:extLst>
              <a:ext uri="{FF2B5EF4-FFF2-40B4-BE49-F238E27FC236}">
                <a16:creationId xmlns:a16="http://schemas.microsoft.com/office/drawing/2014/main" id="{34FB513F-D029-D380-9AEF-4ECA1CA48EB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D0553C6-9D96-48CA-8FF2-590506129824}"/>
              </a:ext>
            </a:extLst>
          </p:cNvPr>
          <p:cNvSpPr>
            <a:spLocks noGrp="1"/>
          </p:cNvSpPr>
          <p:nvPr>
            <p:ph type="sldNum" sz="quarter" idx="12"/>
          </p:nvPr>
        </p:nvSpPr>
        <p:spPr/>
        <p:txBody>
          <a:bodyPr/>
          <a:lstStyle/>
          <a:p>
            <a:fld id="{B6D13245-BD90-4FD7-8EE0-38C061DFCEFF}" type="slidenum">
              <a:rPr lang="fr-FR" smtClean="0"/>
              <a:t>‹N°›</a:t>
            </a:fld>
            <a:endParaRPr lang="fr-FR"/>
          </a:p>
        </p:txBody>
      </p:sp>
    </p:spTree>
    <p:extLst>
      <p:ext uri="{BB962C8B-B14F-4D97-AF65-F5344CB8AC3E}">
        <p14:creationId xmlns:p14="http://schemas.microsoft.com/office/powerpoint/2010/main" val="3652822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D78489-5391-2DF1-1CFE-D8B8E1DC9E8F}"/>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FA3EABFF-09BF-7E62-C973-DE73B5A6D57A}"/>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31CC7AF7-8267-37B1-36E5-C84DAB1FF86C}"/>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9AB1BEE4-D180-FEF4-99BA-7D45F7CC90B6}"/>
              </a:ext>
            </a:extLst>
          </p:cNvPr>
          <p:cNvSpPr>
            <a:spLocks noGrp="1"/>
          </p:cNvSpPr>
          <p:nvPr>
            <p:ph type="dt" sz="half" idx="10"/>
          </p:nvPr>
        </p:nvSpPr>
        <p:spPr/>
        <p:txBody>
          <a:bodyPr/>
          <a:lstStyle/>
          <a:p>
            <a:fld id="{5A5E181B-CD4E-4C67-AC4F-8811339DB5B1}" type="datetimeFigureOut">
              <a:rPr lang="fr-FR" smtClean="0"/>
              <a:t>23/03/2025</a:t>
            </a:fld>
            <a:endParaRPr lang="fr-FR"/>
          </a:p>
        </p:txBody>
      </p:sp>
      <p:sp>
        <p:nvSpPr>
          <p:cNvPr id="6" name="Espace réservé du pied de page 5">
            <a:extLst>
              <a:ext uri="{FF2B5EF4-FFF2-40B4-BE49-F238E27FC236}">
                <a16:creationId xmlns:a16="http://schemas.microsoft.com/office/drawing/2014/main" id="{967C70AE-9AA0-35BE-76F2-D96DC523C26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A3E502A-BF9A-6D65-19F3-7A3F95CEA011}"/>
              </a:ext>
            </a:extLst>
          </p:cNvPr>
          <p:cNvSpPr>
            <a:spLocks noGrp="1"/>
          </p:cNvSpPr>
          <p:nvPr>
            <p:ph type="sldNum" sz="quarter" idx="12"/>
          </p:nvPr>
        </p:nvSpPr>
        <p:spPr/>
        <p:txBody>
          <a:bodyPr/>
          <a:lstStyle/>
          <a:p>
            <a:fld id="{B6D13245-BD90-4FD7-8EE0-38C061DFCEFF}" type="slidenum">
              <a:rPr lang="fr-FR" smtClean="0"/>
              <a:t>‹N°›</a:t>
            </a:fld>
            <a:endParaRPr lang="fr-FR"/>
          </a:p>
        </p:txBody>
      </p:sp>
    </p:spTree>
    <p:extLst>
      <p:ext uri="{BB962C8B-B14F-4D97-AF65-F5344CB8AC3E}">
        <p14:creationId xmlns:p14="http://schemas.microsoft.com/office/powerpoint/2010/main" val="2227615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7FCEB66-C763-FCD5-6B93-CD534457C479}"/>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241354C1-C901-D61C-7767-4BF0E59B578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51C7C44D-0086-F46E-92EF-213B512A30B0}"/>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20A9DBA-E020-876D-29F1-03D87FFD8B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F8C6A265-E739-0C89-EBA8-252E24E45291}"/>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40B39FC3-7EDA-756D-5AF2-4C7FDE05CC07}"/>
              </a:ext>
            </a:extLst>
          </p:cNvPr>
          <p:cNvSpPr>
            <a:spLocks noGrp="1"/>
          </p:cNvSpPr>
          <p:nvPr>
            <p:ph type="dt" sz="half" idx="10"/>
          </p:nvPr>
        </p:nvSpPr>
        <p:spPr/>
        <p:txBody>
          <a:bodyPr/>
          <a:lstStyle/>
          <a:p>
            <a:fld id="{5A5E181B-CD4E-4C67-AC4F-8811339DB5B1}" type="datetimeFigureOut">
              <a:rPr lang="fr-FR" smtClean="0"/>
              <a:t>23/03/2025</a:t>
            </a:fld>
            <a:endParaRPr lang="fr-FR"/>
          </a:p>
        </p:txBody>
      </p:sp>
      <p:sp>
        <p:nvSpPr>
          <p:cNvPr id="8" name="Espace réservé du pied de page 7">
            <a:extLst>
              <a:ext uri="{FF2B5EF4-FFF2-40B4-BE49-F238E27FC236}">
                <a16:creationId xmlns:a16="http://schemas.microsoft.com/office/drawing/2014/main" id="{5489F32B-70FD-E228-11AC-C2FB07BECB95}"/>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F30BA042-BBAE-9F16-115C-846AFBD4FB41}"/>
              </a:ext>
            </a:extLst>
          </p:cNvPr>
          <p:cNvSpPr>
            <a:spLocks noGrp="1"/>
          </p:cNvSpPr>
          <p:nvPr>
            <p:ph type="sldNum" sz="quarter" idx="12"/>
          </p:nvPr>
        </p:nvSpPr>
        <p:spPr/>
        <p:txBody>
          <a:bodyPr/>
          <a:lstStyle/>
          <a:p>
            <a:fld id="{B6D13245-BD90-4FD7-8EE0-38C061DFCEFF}" type="slidenum">
              <a:rPr lang="fr-FR" smtClean="0"/>
              <a:t>‹N°›</a:t>
            </a:fld>
            <a:endParaRPr lang="fr-FR"/>
          </a:p>
        </p:txBody>
      </p:sp>
    </p:spTree>
    <p:extLst>
      <p:ext uri="{BB962C8B-B14F-4D97-AF65-F5344CB8AC3E}">
        <p14:creationId xmlns:p14="http://schemas.microsoft.com/office/powerpoint/2010/main" val="4168722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AEE9EC-ECB0-9E1D-0984-77957287C883}"/>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F5EE60D1-8E78-293B-9A94-E59BCF082F97}"/>
              </a:ext>
            </a:extLst>
          </p:cNvPr>
          <p:cNvSpPr>
            <a:spLocks noGrp="1"/>
          </p:cNvSpPr>
          <p:nvPr>
            <p:ph type="dt" sz="half" idx="10"/>
          </p:nvPr>
        </p:nvSpPr>
        <p:spPr/>
        <p:txBody>
          <a:bodyPr/>
          <a:lstStyle/>
          <a:p>
            <a:fld id="{5A5E181B-CD4E-4C67-AC4F-8811339DB5B1}" type="datetimeFigureOut">
              <a:rPr lang="fr-FR" smtClean="0"/>
              <a:t>23/03/2025</a:t>
            </a:fld>
            <a:endParaRPr lang="fr-FR"/>
          </a:p>
        </p:txBody>
      </p:sp>
      <p:sp>
        <p:nvSpPr>
          <p:cNvPr id="4" name="Espace réservé du pied de page 3">
            <a:extLst>
              <a:ext uri="{FF2B5EF4-FFF2-40B4-BE49-F238E27FC236}">
                <a16:creationId xmlns:a16="http://schemas.microsoft.com/office/drawing/2014/main" id="{AFF05083-2E7F-212F-29B8-7231564D27BB}"/>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796F0F09-8DDF-817D-8024-CCF3FDAE63E4}"/>
              </a:ext>
            </a:extLst>
          </p:cNvPr>
          <p:cNvSpPr>
            <a:spLocks noGrp="1"/>
          </p:cNvSpPr>
          <p:nvPr>
            <p:ph type="sldNum" sz="quarter" idx="12"/>
          </p:nvPr>
        </p:nvSpPr>
        <p:spPr/>
        <p:txBody>
          <a:bodyPr/>
          <a:lstStyle/>
          <a:p>
            <a:fld id="{B6D13245-BD90-4FD7-8EE0-38C061DFCEFF}" type="slidenum">
              <a:rPr lang="fr-FR" smtClean="0"/>
              <a:t>‹N°›</a:t>
            </a:fld>
            <a:endParaRPr lang="fr-FR"/>
          </a:p>
        </p:txBody>
      </p:sp>
    </p:spTree>
    <p:extLst>
      <p:ext uri="{BB962C8B-B14F-4D97-AF65-F5344CB8AC3E}">
        <p14:creationId xmlns:p14="http://schemas.microsoft.com/office/powerpoint/2010/main" val="2038612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ECD37CEC-FD00-F1B7-3AEC-4DED7E54D8B2}"/>
              </a:ext>
            </a:extLst>
          </p:cNvPr>
          <p:cNvSpPr>
            <a:spLocks noGrp="1"/>
          </p:cNvSpPr>
          <p:nvPr>
            <p:ph type="dt" sz="half" idx="10"/>
          </p:nvPr>
        </p:nvSpPr>
        <p:spPr/>
        <p:txBody>
          <a:bodyPr/>
          <a:lstStyle/>
          <a:p>
            <a:fld id="{5A5E181B-CD4E-4C67-AC4F-8811339DB5B1}" type="datetimeFigureOut">
              <a:rPr lang="fr-FR" smtClean="0"/>
              <a:t>23/03/2025</a:t>
            </a:fld>
            <a:endParaRPr lang="fr-FR"/>
          </a:p>
        </p:txBody>
      </p:sp>
      <p:sp>
        <p:nvSpPr>
          <p:cNvPr id="3" name="Espace réservé du pied de page 2">
            <a:extLst>
              <a:ext uri="{FF2B5EF4-FFF2-40B4-BE49-F238E27FC236}">
                <a16:creationId xmlns:a16="http://schemas.microsoft.com/office/drawing/2014/main" id="{30BB0B23-7C62-EB48-2B05-2CD832EC3063}"/>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261C29BD-4BB7-6031-5881-6C20CD23A8AE}"/>
              </a:ext>
            </a:extLst>
          </p:cNvPr>
          <p:cNvSpPr>
            <a:spLocks noGrp="1"/>
          </p:cNvSpPr>
          <p:nvPr>
            <p:ph type="sldNum" sz="quarter" idx="12"/>
          </p:nvPr>
        </p:nvSpPr>
        <p:spPr/>
        <p:txBody>
          <a:bodyPr/>
          <a:lstStyle/>
          <a:p>
            <a:fld id="{B6D13245-BD90-4FD7-8EE0-38C061DFCEFF}" type="slidenum">
              <a:rPr lang="fr-FR" smtClean="0"/>
              <a:t>‹N°›</a:t>
            </a:fld>
            <a:endParaRPr lang="fr-FR"/>
          </a:p>
        </p:txBody>
      </p:sp>
    </p:spTree>
    <p:extLst>
      <p:ext uri="{BB962C8B-B14F-4D97-AF65-F5344CB8AC3E}">
        <p14:creationId xmlns:p14="http://schemas.microsoft.com/office/powerpoint/2010/main" val="1438186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7E66682-BE8E-CA77-9875-180F5FA0572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95B8B79B-9E46-34FF-F925-94110AA52A5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3A24AFE1-BC4C-3E39-18FE-E31BE914BD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2B50D0F8-7A04-29B6-A356-BFEAB4C57558}"/>
              </a:ext>
            </a:extLst>
          </p:cNvPr>
          <p:cNvSpPr>
            <a:spLocks noGrp="1"/>
          </p:cNvSpPr>
          <p:nvPr>
            <p:ph type="dt" sz="half" idx="10"/>
          </p:nvPr>
        </p:nvSpPr>
        <p:spPr/>
        <p:txBody>
          <a:bodyPr/>
          <a:lstStyle/>
          <a:p>
            <a:fld id="{5A5E181B-CD4E-4C67-AC4F-8811339DB5B1}" type="datetimeFigureOut">
              <a:rPr lang="fr-FR" smtClean="0"/>
              <a:t>23/03/2025</a:t>
            </a:fld>
            <a:endParaRPr lang="fr-FR"/>
          </a:p>
        </p:txBody>
      </p:sp>
      <p:sp>
        <p:nvSpPr>
          <p:cNvPr id="6" name="Espace réservé du pied de page 5">
            <a:extLst>
              <a:ext uri="{FF2B5EF4-FFF2-40B4-BE49-F238E27FC236}">
                <a16:creationId xmlns:a16="http://schemas.microsoft.com/office/drawing/2014/main" id="{FA99347F-8A22-26CC-FCEE-A9BD5140E86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C8BCF733-5315-0995-6EEB-42D3DA694479}"/>
              </a:ext>
            </a:extLst>
          </p:cNvPr>
          <p:cNvSpPr>
            <a:spLocks noGrp="1"/>
          </p:cNvSpPr>
          <p:nvPr>
            <p:ph type="sldNum" sz="quarter" idx="12"/>
          </p:nvPr>
        </p:nvSpPr>
        <p:spPr/>
        <p:txBody>
          <a:bodyPr/>
          <a:lstStyle/>
          <a:p>
            <a:fld id="{B6D13245-BD90-4FD7-8EE0-38C061DFCEFF}" type="slidenum">
              <a:rPr lang="fr-FR" smtClean="0"/>
              <a:t>‹N°›</a:t>
            </a:fld>
            <a:endParaRPr lang="fr-FR"/>
          </a:p>
        </p:txBody>
      </p:sp>
    </p:spTree>
    <p:extLst>
      <p:ext uri="{BB962C8B-B14F-4D97-AF65-F5344CB8AC3E}">
        <p14:creationId xmlns:p14="http://schemas.microsoft.com/office/powerpoint/2010/main" val="2693796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3FFFF9-FD1F-5A2E-B598-D3E90F8A10D5}"/>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55E6BA27-CDC2-0BA9-534A-041F4DA2E9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44966112-5986-4C41-D776-6134176B56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35B8A50-B623-9AE8-49D9-AB6BD834403E}"/>
              </a:ext>
            </a:extLst>
          </p:cNvPr>
          <p:cNvSpPr>
            <a:spLocks noGrp="1"/>
          </p:cNvSpPr>
          <p:nvPr>
            <p:ph type="dt" sz="half" idx="10"/>
          </p:nvPr>
        </p:nvSpPr>
        <p:spPr/>
        <p:txBody>
          <a:bodyPr/>
          <a:lstStyle/>
          <a:p>
            <a:fld id="{5A5E181B-CD4E-4C67-AC4F-8811339DB5B1}" type="datetimeFigureOut">
              <a:rPr lang="fr-FR" smtClean="0"/>
              <a:t>23/03/2025</a:t>
            </a:fld>
            <a:endParaRPr lang="fr-FR"/>
          </a:p>
        </p:txBody>
      </p:sp>
      <p:sp>
        <p:nvSpPr>
          <p:cNvPr id="6" name="Espace réservé du pied de page 5">
            <a:extLst>
              <a:ext uri="{FF2B5EF4-FFF2-40B4-BE49-F238E27FC236}">
                <a16:creationId xmlns:a16="http://schemas.microsoft.com/office/drawing/2014/main" id="{3B8043D1-E235-9F94-DD3A-91893B43B47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C31264A-D505-19AA-0145-C9AFF0875208}"/>
              </a:ext>
            </a:extLst>
          </p:cNvPr>
          <p:cNvSpPr>
            <a:spLocks noGrp="1"/>
          </p:cNvSpPr>
          <p:nvPr>
            <p:ph type="sldNum" sz="quarter" idx="12"/>
          </p:nvPr>
        </p:nvSpPr>
        <p:spPr/>
        <p:txBody>
          <a:bodyPr/>
          <a:lstStyle/>
          <a:p>
            <a:fld id="{B6D13245-BD90-4FD7-8EE0-38C061DFCEFF}" type="slidenum">
              <a:rPr lang="fr-FR" smtClean="0"/>
              <a:t>‹N°›</a:t>
            </a:fld>
            <a:endParaRPr lang="fr-FR"/>
          </a:p>
        </p:txBody>
      </p:sp>
    </p:spTree>
    <p:extLst>
      <p:ext uri="{BB962C8B-B14F-4D97-AF65-F5344CB8AC3E}">
        <p14:creationId xmlns:p14="http://schemas.microsoft.com/office/powerpoint/2010/main" val="2005474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E4D4DC95-9D42-F77C-2229-108934028E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D1114DD8-1419-89BF-1415-1E2CA9941B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6B993EE-2566-12F0-6E9A-BF2C153FCD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5E181B-CD4E-4C67-AC4F-8811339DB5B1}" type="datetimeFigureOut">
              <a:rPr lang="fr-FR" smtClean="0"/>
              <a:t>23/03/2025</a:t>
            </a:fld>
            <a:endParaRPr lang="fr-FR"/>
          </a:p>
        </p:txBody>
      </p:sp>
      <p:sp>
        <p:nvSpPr>
          <p:cNvPr id="5" name="Espace réservé du pied de page 4">
            <a:extLst>
              <a:ext uri="{FF2B5EF4-FFF2-40B4-BE49-F238E27FC236}">
                <a16:creationId xmlns:a16="http://schemas.microsoft.com/office/drawing/2014/main" id="{21177C22-8F40-2D85-55F1-7651A4629E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1560FEF8-976C-C473-A283-2826EC9A0D6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D13245-BD90-4FD7-8EE0-38C061DFCEFF}" type="slidenum">
              <a:rPr lang="fr-FR" smtClean="0"/>
              <a:t>‹N°›</a:t>
            </a:fld>
            <a:endParaRPr lang="fr-FR"/>
          </a:p>
        </p:txBody>
      </p:sp>
    </p:spTree>
    <p:extLst>
      <p:ext uri="{BB962C8B-B14F-4D97-AF65-F5344CB8AC3E}">
        <p14:creationId xmlns:p14="http://schemas.microsoft.com/office/powerpoint/2010/main" val="21592254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4.xml"/><Relationship Id="rId4" Type="http://schemas.openxmlformats.org/officeDocument/2006/relationships/image" Target="../media/image4.emf"/></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4.xml"/><Relationship Id="rId4" Type="http://schemas.openxmlformats.org/officeDocument/2006/relationships/image" Target="../media/image7.wmf"/></Relationships>
</file>

<file path=ppt/slides/_rels/slide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4.xml"/><Relationship Id="rId4" Type="http://schemas.openxmlformats.org/officeDocument/2006/relationships/image" Target="../media/image10.emf"/></Relationships>
</file>

<file path=ppt/slides/_rels/slide7.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4.xml"/><Relationship Id="rId4" Type="http://schemas.openxmlformats.org/officeDocument/2006/relationships/image" Target="../media/image13.emf"/></Relationships>
</file>

<file path=ppt/slides/_rels/slide8.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EE1858-2F7A-D8EE-161D-AED32CCB694D}"/>
              </a:ext>
            </a:extLst>
          </p:cNvPr>
          <p:cNvSpPr>
            <a:spLocks noGrp="1"/>
          </p:cNvSpPr>
          <p:nvPr>
            <p:ph type="ctrTitle"/>
          </p:nvPr>
        </p:nvSpPr>
        <p:spPr>
          <a:xfrm>
            <a:off x="1524000" y="1907554"/>
            <a:ext cx="9144000" cy="2387600"/>
          </a:xfrm>
        </p:spPr>
        <p:txBody>
          <a:bodyPr/>
          <a:lstStyle/>
          <a:p>
            <a:r>
              <a:rPr lang="fr-FR" b="1" dirty="0"/>
              <a:t>Assemblée Générale </a:t>
            </a:r>
            <a:br>
              <a:rPr lang="fr-FR" b="1" dirty="0"/>
            </a:br>
            <a:r>
              <a:rPr lang="fr-FR" b="1" dirty="0"/>
              <a:t>Enfance Espoir</a:t>
            </a:r>
          </a:p>
        </p:txBody>
      </p:sp>
      <p:sp>
        <p:nvSpPr>
          <p:cNvPr id="3" name="Sous-titre 2">
            <a:extLst>
              <a:ext uri="{FF2B5EF4-FFF2-40B4-BE49-F238E27FC236}">
                <a16:creationId xmlns:a16="http://schemas.microsoft.com/office/drawing/2014/main" id="{BBB23542-A0F5-8E40-DED0-A11BA7ED590A}"/>
              </a:ext>
            </a:extLst>
          </p:cNvPr>
          <p:cNvSpPr>
            <a:spLocks noGrp="1"/>
          </p:cNvSpPr>
          <p:nvPr>
            <p:ph type="subTitle" idx="1"/>
          </p:nvPr>
        </p:nvSpPr>
        <p:spPr>
          <a:xfrm>
            <a:off x="1524000" y="4635707"/>
            <a:ext cx="9144000" cy="1655762"/>
          </a:xfrm>
        </p:spPr>
        <p:txBody>
          <a:bodyPr/>
          <a:lstStyle/>
          <a:p>
            <a:r>
              <a:rPr lang="fr-FR" b="1" dirty="0"/>
              <a:t>Samedi 29 Mars 2025</a:t>
            </a:r>
          </a:p>
        </p:txBody>
      </p:sp>
      <p:pic>
        <p:nvPicPr>
          <p:cNvPr id="4" name="Picture 2" descr="Enfance Espoir Maroc - Association d'utilité publique des enfants.">
            <a:extLst>
              <a:ext uri="{FF2B5EF4-FFF2-40B4-BE49-F238E27FC236}">
                <a16:creationId xmlns:a16="http://schemas.microsoft.com/office/drawing/2014/main" id="{3715A8C1-8EDF-11D1-5181-30747125EE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0560" y="375963"/>
            <a:ext cx="5021529" cy="18592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63150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872E09-E368-2F77-E54E-B127EFCF0BA5}"/>
              </a:ext>
            </a:extLst>
          </p:cNvPr>
          <p:cNvSpPr>
            <a:spLocks noGrp="1"/>
          </p:cNvSpPr>
          <p:nvPr>
            <p:ph type="title"/>
          </p:nvPr>
        </p:nvSpPr>
        <p:spPr>
          <a:xfrm>
            <a:off x="838200" y="365125"/>
            <a:ext cx="10515600" cy="909039"/>
          </a:xfrm>
        </p:spPr>
        <p:txBody>
          <a:bodyPr>
            <a:normAutofit/>
          </a:bodyPr>
          <a:lstStyle/>
          <a:p>
            <a:r>
              <a:rPr lang="fr-FR" sz="2800" dirty="0">
                <a:effectLst/>
                <a:latin typeface="Times New Roman" panose="02020603050405020304" pitchFamily="18" charset="0"/>
                <a:ea typeface="Calibri" panose="020F0502020204030204" pitchFamily="34" charset="0"/>
                <a:cs typeface="Times New Roman" panose="02020603050405020304" pitchFamily="18" charset="0"/>
              </a:rPr>
              <a:t>V- Les sorties France</a:t>
            </a:r>
            <a:br>
              <a:rPr lang="fr-FR" sz="2800" dirty="0">
                <a:effectLst/>
                <a:latin typeface="Calibri" panose="020F0502020204030204" pitchFamily="34" charset="0"/>
                <a:ea typeface="Calibri" panose="020F0502020204030204" pitchFamily="34" charset="0"/>
                <a:cs typeface="Times New Roman" panose="02020603050405020304" pitchFamily="18" charset="0"/>
              </a:rPr>
            </a:br>
            <a:endParaRPr lang="fr-FR" sz="2800" dirty="0"/>
          </a:p>
        </p:txBody>
      </p:sp>
      <p:sp>
        <p:nvSpPr>
          <p:cNvPr id="5" name="Text Box 27">
            <a:extLst>
              <a:ext uri="{FF2B5EF4-FFF2-40B4-BE49-F238E27FC236}">
                <a16:creationId xmlns:a16="http://schemas.microsoft.com/office/drawing/2014/main" id="{1C9B6BF0-E59E-F283-A776-535DC1DA21F2}"/>
              </a:ext>
            </a:extLst>
          </p:cNvPr>
          <p:cNvSpPr txBox="1">
            <a:spLocks noGrp="1" noChangeArrowheads="1"/>
          </p:cNvSpPr>
          <p:nvPr>
            <p:ph sz="half" idx="1"/>
          </p:nvPr>
        </p:nvSpPr>
        <p:spPr bwMode="auto">
          <a:xfrm>
            <a:off x="598357" y="1285953"/>
            <a:ext cx="5181600" cy="4110505"/>
          </a:xfrm>
          <a:prstGeom prst="rect">
            <a:avLst/>
          </a:prstGeom>
          <a:solidFill>
            <a:srgbClr val="FFFFFF"/>
          </a:solidFill>
          <a:ln w="9525">
            <a:solidFill>
              <a:schemeClr val="accent1">
                <a:lumMod val="75000"/>
                <a:lumOff val="0"/>
              </a:schemeClr>
            </a:solidFill>
            <a:miter lim="800000"/>
            <a:headEnd/>
            <a:tailEnd/>
          </a:ln>
          <a:effectLst>
            <a:outerShdw dist="107763" dir="13500000" algn="ctr" rotWithShape="0">
              <a:srgbClr val="808080">
                <a:alpha val="50000"/>
              </a:srgbClr>
            </a:outerShdw>
          </a:effectLst>
        </p:spPr>
        <p:txBody>
          <a:bodyPr rot="0" vert="horz" wrap="square" lIns="91440" tIns="45720" rIns="91440" bIns="45720" anchor="t" anchorCtr="0" upright="1">
            <a:noAutofit/>
          </a:bodyPr>
          <a:lstStyle/>
          <a:p>
            <a:pPr>
              <a:lnSpc>
                <a:spcPct val="115000"/>
              </a:lnSpc>
              <a:spcAft>
                <a:spcPts val="1000"/>
              </a:spcAft>
              <a:buNone/>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Note : Le montant des sorties France (29.1K€) est totalement couvert par le total des entrées France (23 K€) auquel nous rajoutons le montant total des adhésions hors France (16.4K€). Le reliquat (10.3K€) permet de compléter un besoin temporaire de parrainage sinon de finaliser une réalisation.</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Les dépenses France représentent 12.8% (29.1K€) du montant des entrées tous secteurs confondus contre 13.1% (27.1K€) en 2023.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Espace réservé du contenu 5">
            <a:extLst>
              <a:ext uri="{FF2B5EF4-FFF2-40B4-BE49-F238E27FC236}">
                <a16:creationId xmlns:a16="http://schemas.microsoft.com/office/drawing/2014/main" id="{0EF8DB5C-0705-F849-8E99-1146ABDF1DDC}"/>
              </a:ext>
            </a:extLst>
          </p:cNvPr>
          <p:cNvPicPr>
            <a:picLocks noGrp="1" noChangeAspect="1"/>
          </p:cNvPicPr>
          <p:nvPr>
            <p:ph sz="half" idx="2"/>
          </p:nvPr>
        </p:nvPicPr>
        <p:blipFill>
          <a:blip r:embed="rId2" cstate="print"/>
          <a:srcRect/>
          <a:stretch>
            <a:fillRect/>
          </a:stretch>
        </p:blipFill>
        <p:spPr bwMode="auto">
          <a:xfrm>
            <a:off x="838200" y="4624189"/>
            <a:ext cx="4714158" cy="2049785"/>
          </a:xfrm>
          <a:prstGeom prst="rect">
            <a:avLst/>
          </a:prstGeom>
          <a:noFill/>
          <a:ln w="9525">
            <a:noFill/>
            <a:miter lim="800000"/>
            <a:headEnd/>
            <a:tailEnd/>
          </a:ln>
        </p:spPr>
      </p:pic>
      <p:sp>
        <p:nvSpPr>
          <p:cNvPr id="7" name="Text Box 18">
            <a:extLst>
              <a:ext uri="{FF2B5EF4-FFF2-40B4-BE49-F238E27FC236}">
                <a16:creationId xmlns:a16="http://schemas.microsoft.com/office/drawing/2014/main" id="{507FEFC1-ACC5-9227-5067-C89CD7BE8CF1}"/>
              </a:ext>
            </a:extLst>
          </p:cNvPr>
          <p:cNvSpPr txBox="1">
            <a:spLocks noChangeArrowheads="1"/>
          </p:cNvSpPr>
          <p:nvPr/>
        </p:nvSpPr>
        <p:spPr bwMode="auto">
          <a:xfrm>
            <a:off x="5979826" y="205046"/>
            <a:ext cx="6056026" cy="6468928"/>
          </a:xfrm>
          <a:prstGeom prst="rect">
            <a:avLst/>
          </a:prstGeom>
          <a:solidFill>
            <a:srgbClr val="FFFFFF"/>
          </a:solidFill>
          <a:ln w="9525">
            <a:solidFill>
              <a:schemeClr val="accent1">
                <a:lumMod val="75000"/>
                <a:lumOff val="0"/>
              </a:schemeClr>
            </a:solidFill>
            <a:miter lim="800000"/>
            <a:headEnd/>
            <a:tailEnd/>
          </a:ln>
        </p:spPr>
        <p:txBody>
          <a:bodyPr rot="0" vert="horz" wrap="square" lIns="91440" tIns="45720" rIns="91440" bIns="45720" anchor="t" anchorCtr="0" upright="1">
            <a:noAutofit/>
          </a:bodyPr>
          <a:lstStyle/>
          <a:p>
            <a:pPr>
              <a:lnSpc>
                <a:spcPct val="115000"/>
              </a:lnSpc>
              <a:spcAft>
                <a:spcPts val="1000"/>
              </a:spcAft>
              <a:buNone/>
            </a:pP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Les dépenses France pour l’année 2024 -&gt; 29.123€</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buNone/>
            </a:pP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Les dépenses France ont augmenté </a:t>
            </a:r>
            <a:r>
              <a:rPr lang="fr-FR" sz="1600" b="1" dirty="0">
                <a:effectLst/>
                <a:latin typeface="Times New Roman" panose="02020603050405020304" pitchFamily="18" charset="0"/>
                <a:ea typeface="Calibri" panose="020F0502020204030204" pitchFamily="34" charset="0"/>
                <a:cs typeface="Times New Roman" panose="02020603050405020304" pitchFamily="18" charset="0"/>
              </a:rPr>
              <a:t>de 2K€</a:t>
            </a: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 en partie liée à l’augmentation des frais de mission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spcAft>
                <a:spcPts val="1000"/>
              </a:spcAft>
              <a:buNone/>
            </a:pP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buNone/>
            </a:pPr>
            <a:r>
              <a:rPr lang="fr-FR" sz="1600" b="1" dirty="0">
                <a:effectLst/>
                <a:latin typeface="Times New Roman" panose="02020603050405020304" pitchFamily="18" charset="0"/>
                <a:ea typeface="Calibri" panose="020F0502020204030204" pitchFamily="34" charset="0"/>
                <a:cs typeface="Times New Roman" panose="02020603050405020304" pitchFamily="18" charset="0"/>
              </a:rPr>
              <a:t>Frais fixes bureau</a:t>
            </a: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 : </a:t>
            </a:r>
            <a:r>
              <a:rPr lang="fr-FR" sz="1600" b="1" dirty="0">
                <a:effectLst/>
                <a:latin typeface="Times New Roman" panose="02020603050405020304" pitchFamily="18" charset="0"/>
                <a:ea typeface="Calibri" panose="020F0502020204030204" pitchFamily="34" charset="0"/>
                <a:cs typeface="Times New Roman" panose="02020603050405020304" pitchFamily="18" charset="0"/>
              </a:rPr>
              <a:t>19 406 € </a:t>
            </a: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(vs 19.2K€)</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buNone/>
            </a:pP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 Norton- OVH –Assurance-ma compta : 1K€</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buNone/>
            </a:pP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  CAC : 3K€</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buNone/>
            </a:pP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 CDV conseil : 15.4K€</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buNone/>
            </a:pP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buNone/>
            </a:pPr>
            <a:r>
              <a:rPr lang="fr-FR" sz="1600" b="1" dirty="0">
                <a:effectLst/>
                <a:latin typeface="Times New Roman" panose="02020603050405020304" pitchFamily="18" charset="0"/>
                <a:ea typeface="Calibri" panose="020F0502020204030204" pitchFamily="34" charset="0"/>
                <a:cs typeface="Times New Roman" panose="02020603050405020304" pitchFamily="18" charset="0"/>
              </a:rPr>
              <a:t>Frais variables bureau</a:t>
            </a: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 : </a:t>
            </a:r>
            <a:r>
              <a:rPr lang="fr-FR" sz="1600" b="1" dirty="0">
                <a:effectLst/>
                <a:latin typeface="Times New Roman" panose="02020603050405020304" pitchFamily="18" charset="0"/>
                <a:ea typeface="Calibri" panose="020F0502020204030204" pitchFamily="34" charset="0"/>
                <a:cs typeface="Times New Roman" panose="02020603050405020304" pitchFamily="18" charset="0"/>
              </a:rPr>
              <a:t>6.903 € </a:t>
            </a: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(vs 6.5 K€)</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buNone/>
            </a:pP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-Affranchissement et imprimerie : 3.2K€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buNone/>
            </a:pP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-Frais bancaires : 1.6K€</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buNone/>
            </a:pP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-Note de frais maintenance informatique : 1.8K€</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buNone/>
            </a:pP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-Artisanat et autres : 0.2K€</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buNone/>
            </a:pP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buNone/>
            </a:pPr>
            <a:r>
              <a:rPr lang="fr-FR" sz="1600" b="1" dirty="0">
                <a:effectLst/>
                <a:latin typeface="Times New Roman" panose="02020603050405020304" pitchFamily="18" charset="0"/>
                <a:ea typeface="Calibri" panose="020F0502020204030204" pitchFamily="34" charset="0"/>
                <a:cs typeface="Times New Roman" panose="02020603050405020304" pitchFamily="18" charset="0"/>
              </a:rPr>
              <a:t>Frais missions</a:t>
            </a: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 : </a:t>
            </a:r>
            <a:r>
              <a:rPr lang="fr-FR" sz="1600" b="1" dirty="0">
                <a:effectLst/>
                <a:latin typeface="Times New Roman" panose="02020603050405020304" pitchFamily="18" charset="0"/>
                <a:ea typeface="Calibri" panose="020F0502020204030204" pitchFamily="34" charset="0"/>
                <a:cs typeface="Times New Roman" panose="02020603050405020304" pitchFamily="18" charset="0"/>
              </a:rPr>
              <a:t>2.8K€ </a:t>
            </a: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(vs 1.3K€)</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buNone/>
            </a:pP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005447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1FA3F9-4B4B-F600-AD03-2AC258B9D143}"/>
              </a:ext>
            </a:extLst>
          </p:cNvPr>
          <p:cNvSpPr>
            <a:spLocks noGrp="1"/>
          </p:cNvSpPr>
          <p:nvPr>
            <p:ph type="title"/>
          </p:nvPr>
        </p:nvSpPr>
        <p:spPr/>
        <p:txBody>
          <a:bodyPr>
            <a:normAutofit/>
          </a:bodyPr>
          <a:lstStyle/>
          <a:p>
            <a:r>
              <a:rPr lang="fr-FR" sz="3600" dirty="0">
                <a:effectLst/>
                <a:latin typeface="Times New Roman" panose="02020603050405020304" pitchFamily="18" charset="0"/>
                <a:ea typeface="Calibri" panose="020F0502020204030204" pitchFamily="34" charset="0"/>
                <a:cs typeface="Times New Roman" panose="02020603050405020304" pitchFamily="18" charset="0"/>
              </a:rPr>
              <a:t>VI- La trésorerie</a:t>
            </a:r>
            <a:br>
              <a:rPr lang="fr-FR" sz="3600" dirty="0">
                <a:effectLst/>
                <a:latin typeface="Calibri" panose="020F0502020204030204" pitchFamily="34" charset="0"/>
                <a:ea typeface="Calibri" panose="020F0502020204030204" pitchFamily="34" charset="0"/>
                <a:cs typeface="Times New Roman" panose="02020603050405020304" pitchFamily="18" charset="0"/>
              </a:rPr>
            </a:br>
            <a:endParaRPr lang="fr-FR" sz="3600" dirty="0"/>
          </a:p>
        </p:txBody>
      </p:sp>
      <p:sp>
        <p:nvSpPr>
          <p:cNvPr id="3" name="Espace réservé du contenu 2">
            <a:extLst>
              <a:ext uri="{FF2B5EF4-FFF2-40B4-BE49-F238E27FC236}">
                <a16:creationId xmlns:a16="http://schemas.microsoft.com/office/drawing/2014/main" id="{14E496D5-83CB-A048-C55D-AB89CD419F2B}"/>
              </a:ext>
            </a:extLst>
          </p:cNvPr>
          <p:cNvSpPr>
            <a:spLocks noGrp="1"/>
          </p:cNvSpPr>
          <p:nvPr>
            <p:ph idx="1"/>
          </p:nvPr>
        </p:nvSpPr>
        <p:spPr>
          <a:xfrm>
            <a:off x="577371" y="1348126"/>
            <a:ext cx="10515600" cy="362939"/>
          </a:xfrm>
        </p:spPr>
        <p:txBody>
          <a:bodyPr/>
          <a:lstStyle/>
          <a:p>
            <a:r>
              <a:rPr lang="fr-FR" sz="1800" dirty="0">
                <a:effectLst/>
                <a:latin typeface="Times New Roman" panose="02020603050405020304" pitchFamily="18" charset="0"/>
                <a:ea typeface="Calibri" panose="020F0502020204030204" pitchFamily="34" charset="0"/>
                <a:cs typeface="Times New Roman" panose="02020603050405020304" pitchFamily="18" charset="0"/>
              </a:rPr>
              <a:t>Point sur la trésorerie disponible au 31 décembre 2024</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pic>
        <p:nvPicPr>
          <p:cNvPr id="4" name="Image 3">
            <a:extLst>
              <a:ext uri="{FF2B5EF4-FFF2-40B4-BE49-F238E27FC236}">
                <a16:creationId xmlns:a16="http://schemas.microsoft.com/office/drawing/2014/main" id="{937119CF-6BEA-834E-9F94-5BC98E54A40A}"/>
              </a:ext>
            </a:extLst>
          </p:cNvPr>
          <p:cNvPicPr>
            <a:picLocks noChangeAspect="1"/>
          </p:cNvPicPr>
          <p:nvPr/>
        </p:nvPicPr>
        <p:blipFill>
          <a:blip r:embed="rId2" cstate="print"/>
          <a:srcRect/>
          <a:stretch>
            <a:fillRect/>
          </a:stretch>
        </p:blipFill>
        <p:spPr bwMode="auto">
          <a:xfrm>
            <a:off x="577371" y="2081615"/>
            <a:ext cx="10656507" cy="667206"/>
          </a:xfrm>
          <a:prstGeom prst="rect">
            <a:avLst/>
          </a:prstGeom>
          <a:noFill/>
          <a:ln w="9525">
            <a:noFill/>
            <a:miter lim="800000"/>
            <a:headEnd/>
            <a:tailEnd/>
          </a:ln>
        </p:spPr>
      </p:pic>
      <p:sp>
        <p:nvSpPr>
          <p:cNvPr id="5" name="Text Box 5">
            <a:extLst>
              <a:ext uri="{FF2B5EF4-FFF2-40B4-BE49-F238E27FC236}">
                <a16:creationId xmlns:a16="http://schemas.microsoft.com/office/drawing/2014/main" id="{CB84BF40-F11F-237A-1335-30AAA44032AF}"/>
              </a:ext>
            </a:extLst>
          </p:cNvPr>
          <p:cNvSpPr txBox="1">
            <a:spLocks noChangeArrowheads="1"/>
          </p:cNvSpPr>
          <p:nvPr/>
        </p:nvSpPr>
        <p:spPr bwMode="auto">
          <a:xfrm>
            <a:off x="577371" y="3345863"/>
            <a:ext cx="10656507" cy="2915158"/>
          </a:xfrm>
          <a:prstGeom prst="rect">
            <a:avLst/>
          </a:prstGeom>
          <a:solidFill>
            <a:srgbClr val="FFFFFF"/>
          </a:solidFill>
          <a:ln w="9525">
            <a:solidFill>
              <a:schemeClr val="accent1">
                <a:lumMod val="40000"/>
                <a:lumOff val="60000"/>
              </a:schemeClr>
            </a:solidFill>
            <a:miter lim="800000"/>
            <a:headEnd/>
            <a:tailEnd/>
          </a:ln>
        </p:spPr>
        <p:txBody>
          <a:bodyPr rot="0" vert="horz" wrap="square" lIns="91440" tIns="45720" rIns="91440" bIns="45720" anchor="t" anchorCtr="0" upright="1">
            <a:noAutofit/>
          </a:bodyPr>
          <a:lstStyle/>
          <a:p>
            <a:pPr>
              <a:lnSpc>
                <a:spcPct val="115000"/>
              </a:lnSpc>
              <a:spcAft>
                <a:spcPts val="1000"/>
              </a:spcAft>
              <a:buNone/>
            </a:pP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Nous constatons une légère baisse du nombre d’adhérents (484 vs 489) avec des entrées totales augmentées de 20K€ grâce aux dons d’entreprises et d’associations dont le montant total est égal à 52K€ vs 50K€ en 2023, ce qui nous a permis d’engager les récentes réalisations et diverses aides ponctuelles.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buNone/>
            </a:pP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 Au total l’année 2024 se traduit par un résultat de l’exercice déficitaire de 3.9K€ qui est compensé par la sortie de 4K€ du livret Association. Ce montant a été partiellement récupéré par les intérêts créditeurs de ce même livret à hauteur de 1.9K€. A noter que les parrainages représentent 75% de nos actions entraînant un suivi quotidien des filleuls et des parrains.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18124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FEDFC9-576D-23C9-BCD2-1AE9317A03E1}"/>
              </a:ext>
            </a:extLst>
          </p:cNvPr>
          <p:cNvSpPr>
            <a:spLocks noGrp="1"/>
          </p:cNvSpPr>
          <p:nvPr>
            <p:ph type="ctrTitle"/>
          </p:nvPr>
        </p:nvSpPr>
        <p:spPr>
          <a:xfrm>
            <a:off x="1524000" y="2235200"/>
            <a:ext cx="9144000" cy="2387600"/>
          </a:xfrm>
        </p:spPr>
        <p:txBody>
          <a:bodyPr>
            <a:normAutofit/>
          </a:bodyPr>
          <a:lstStyle/>
          <a:p>
            <a:r>
              <a:rPr lang="fr-FR" b="1" dirty="0">
                <a:effectLst/>
                <a:latin typeface="Times New Roman" panose="02020603050405020304" pitchFamily="18" charset="0"/>
                <a:ea typeface="Calibri" panose="020F0502020204030204" pitchFamily="34" charset="0"/>
                <a:cs typeface="Times New Roman" panose="02020603050405020304" pitchFamily="18" charset="0"/>
              </a:rPr>
              <a:t> Synthèse financière 2024 et points sur nos activités</a:t>
            </a:r>
            <a:endParaRPr lang="fr-FR" dirty="0"/>
          </a:p>
        </p:txBody>
      </p:sp>
      <p:pic>
        <p:nvPicPr>
          <p:cNvPr id="1026" name="Picture 2" descr="Enfance Espoir Maroc - Association d'utilité publique des enfants.">
            <a:extLst>
              <a:ext uri="{FF2B5EF4-FFF2-40B4-BE49-F238E27FC236}">
                <a16:creationId xmlns:a16="http://schemas.microsoft.com/office/drawing/2014/main" id="{3C83263B-3FFC-8046-E2B0-622303F84E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0560" y="375963"/>
            <a:ext cx="5021529" cy="18592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4934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397CE1-7ABC-0608-B64B-CCC8A29F0657}"/>
              </a:ext>
            </a:extLst>
          </p:cNvPr>
          <p:cNvSpPr>
            <a:spLocks noGrp="1"/>
          </p:cNvSpPr>
          <p:nvPr>
            <p:ph type="title"/>
          </p:nvPr>
        </p:nvSpPr>
        <p:spPr/>
        <p:txBody>
          <a:bodyPr/>
          <a:lstStyle/>
          <a:p>
            <a:pPr algn="ctr"/>
            <a:r>
              <a:rPr lang="fr-FR" b="1" dirty="0">
                <a:solidFill>
                  <a:schemeClr val="accent6">
                    <a:lumMod val="75000"/>
                  </a:schemeClr>
                </a:solidFill>
              </a:rPr>
              <a:t>SOMMAIRE</a:t>
            </a:r>
          </a:p>
        </p:txBody>
      </p:sp>
      <p:sp>
        <p:nvSpPr>
          <p:cNvPr id="3" name="Espace réservé du contenu 2">
            <a:extLst>
              <a:ext uri="{FF2B5EF4-FFF2-40B4-BE49-F238E27FC236}">
                <a16:creationId xmlns:a16="http://schemas.microsoft.com/office/drawing/2014/main" id="{E3EABA5E-1EBE-E02C-0D52-3B061E00EBD3}"/>
              </a:ext>
            </a:extLst>
          </p:cNvPr>
          <p:cNvSpPr>
            <a:spLocks noGrp="1"/>
          </p:cNvSpPr>
          <p:nvPr>
            <p:ph idx="1"/>
          </p:nvPr>
        </p:nvSpPr>
        <p:spPr/>
        <p:txBody>
          <a:bodyPr/>
          <a:lstStyle/>
          <a:p>
            <a:pPr>
              <a:lnSpc>
                <a:spcPct val="115000"/>
              </a:lnSpc>
              <a:spcAft>
                <a:spcPts val="10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I – Le résumé des recettes (adhésions + parrainages + dons, subventions et succession) et des dépenses (sorties secteurs)</a:t>
            </a:r>
          </a:p>
          <a:p>
            <a:pPr>
              <a:lnSpc>
                <a:spcPct val="115000"/>
              </a:lnSpc>
              <a:spcAft>
                <a:spcPts val="10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II – Le résumé des recettes et des dépenses pour les secteurs (hors France et hors adhésions)</a:t>
            </a:r>
            <a:endParaRPr lang="fr-FR" sz="18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III– Réalisations Madagascar                                                                                                 </a:t>
            </a:r>
            <a:endParaRPr lang="fr-FR" sz="18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IV– Point sur le nombre d’enfants et de Parrains par secteur  en 2024                                                                                                    </a:t>
            </a:r>
            <a:endParaRPr lang="fr-FR" sz="18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V- Les sorties France</a:t>
            </a:r>
            <a:endParaRPr lang="fr-FR" sz="18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fr-FR" sz="1800" b="1" dirty="0">
                <a:effectLst/>
                <a:latin typeface="Times New Roman" panose="02020603050405020304" pitchFamily="18" charset="0"/>
                <a:ea typeface="Calibri" panose="020F0502020204030204" pitchFamily="34" charset="0"/>
                <a:cs typeface="Times New Roman" panose="02020603050405020304" pitchFamily="18" charset="0"/>
              </a:rPr>
              <a:t>VI- La trésorerie</a:t>
            </a:r>
          </a:p>
        </p:txBody>
      </p:sp>
    </p:spTree>
    <p:extLst>
      <p:ext uri="{BB962C8B-B14F-4D97-AF65-F5344CB8AC3E}">
        <p14:creationId xmlns:p14="http://schemas.microsoft.com/office/powerpoint/2010/main" val="3298516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space réservé du contenu 4">
            <a:extLst>
              <a:ext uri="{FF2B5EF4-FFF2-40B4-BE49-F238E27FC236}">
                <a16:creationId xmlns:a16="http://schemas.microsoft.com/office/drawing/2014/main" id="{6119ED45-F863-1061-A174-B1DAF9A9C8AD}"/>
              </a:ext>
            </a:extLst>
          </p:cNvPr>
          <p:cNvPicPr>
            <a:picLocks noGrp="1" noChangeAspect="1"/>
          </p:cNvPicPr>
          <p:nvPr>
            <p:ph sz="half" idx="1"/>
          </p:nvPr>
        </p:nvPicPr>
        <p:blipFill>
          <a:blip r:embed="rId2" cstate="print"/>
          <a:srcRect/>
          <a:stretch>
            <a:fillRect/>
          </a:stretch>
        </p:blipFill>
        <p:spPr bwMode="auto">
          <a:xfrm>
            <a:off x="1036904" y="2085147"/>
            <a:ext cx="4294333" cy="4351338"/>
          </a:xfrm>
          <a:prstGeom prst="rect">
            <a:avLst/>
          </a:prstGeom>
          <a:noFill/>
          <a:ln w="9525">
            <a:noFill/>
            <a:miter lim="800000"/>
            <a:headEnd/>
            <a:tailEnd/>
          </a:ln>
        </p:spPr>
      </p:pic>
      <p:sp>
        <p:nvSpPr>
          <p:cNvPr id="7" name="Text Box 9">
            <a:extLst>
              <a:ext uri="{FF2B5EF4-FFF2-40B4-BE49-F238E27FC236}">
                <a16:creationId xmlns:a16="http://schemas.microsoft.com/office/drawing/2014/main" id="{E0D62B8F-885A-3D33-F386-D4419BD5CF3E}"/>
              </a:ext>
            </a:extLst>
          </p:cNvPr>
          <p:cNvSpPr txBox="1">
            <a:spLocks noGrp="1" noChangeArrowheads="1"/>
          </p:cNvSpPr>
          <p:nvPr>
            <p:ph type="title"/>
          </p:nvPr>
        </p:nvSpPr>
        <p:spPr bwMode="auto">
          <a:xfrm>
            <a:off x="838200" y="681037"/>
            <a:ext cx="10515600" cy="1325563"/>
          </a:xfrm>
          <a:prstGeom prst="rect">
            <a:avLst/>
          </a:prstGeom>
          <a:solidFill>
            <a:srgbClr val="FFFFFF"/>
          </a:solidFill>
          <a:ln w="9525">
            <a:solidFill>
              <a:schemeClr val="accent1">
                <a:lumMod val="75000"/>
                <a:lumOff val="0"/>
              </a:schemeClr>
            </a:solidFill>
            <a:miter lim="800000"/>
            <a:headEnd/>
            <a:tailEnd/>
          </a:ln>
        </p:spPr>
        <p:txBody>
          <a:bodyPr rot="0" vert="horz" wrap="square" lIns="91440" tIns="45720" rIns="91440" bIns="45720" anchor="t" anchorCtr="0" upright="1">
            <a:noAutofit/>
          </a:bodyPr>
          <a:lstStyle/>
          <a:p>
            <a:pPr>
              <a:lnSpc>
                <a:spcPct val="115000"/>
              </a:lnSpc>
              <a:spcAft>
                <a:spcPts val="1000"/>
              </a:spcAft>
              <a:buNone/>
            </a:pP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Les entrées par secteur pour l’année 2024 s’élèvent à 227.8K€ (dont 19.3K€ d’adhésions) contre 208K€ en 2023 </a:t>
            </a:r>
            <a:br>
              <a:rPr lang="fr-FR" sz="1600" dirty="0">
                <a:effectLst/>
                <a:latin typeface="Times New Roman" panose="02020603050405020304" pitchFamily="18" charset="0"/>
                <a:ea typeface="Calibri" panose="020F0502020204030204" pitchFamily="34" charset="0"/>
                <a:cs typeface="Times New Roman" panose="02020603050405020304" pitchFamily="18" charset="0"/>
              </a:rPr>
            </a:b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(dont 17.2 K€ d’adhésions). Pour cette année 2024 nous avons reçu 26.5K€ de mécénat de la Fondation </a:t>
            </a:r>
            <a:r>
              <a:rPr lang="fr-FR" sz="1600" dirty="0" err="1">
                <a:effectLst/>
                <a:latin typeface="Times New Roman" panose="02020603050405020304" pitchFamily="18" charset="0"/>
                <a:ea typeface="Calibri" panose="020F0502020204030204" pitchFamily="34" charset="0"/>
                <a:cs typeface="Times New Roman" panose="02020603050405020304" pitchFamily="18" charset="0"/>
              </a:rPr>
              <a:t>Sucden</a:t>
            </a: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 10K€ de FCO ; 10K€ de Feu Vert pour le développement, 5.5K€ de </a:t>
            </a:r>
            <a:r>
              <a:rPr lang="fr-FR" sz="1600" dirty="0" err="1">
                <a:effectLst/>
                <a:latin typeface="Times New Roman" panose="02020603050405020304" pitchFamily="18" charset="0"/>
                <a:ea typeface="Calibri" panose="020F0502020204030204" pitchFamily="34" charset="0"/>
                <a:cs typeface="Times New Roman" panose="02020603050405020304" pitchFamily="18" charset="0"/>
              </a:rPr>
              <a:t>Kinobé</a:t>
            </a: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 0.9K€ des Mairies du Val de Marne. Enfin pour compléter nous avons reçu 16K€ de 7 donateurs adhérents. Pour rappel, le budget prévisionnel annuel était de 215K€.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buNone/>
            </a:pP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buNone/>
            </a:pP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buNone/>
            </a:pPr>
            <a:r>
              <a:rPr lang="fr-FR"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600" dirty="0">
                <a:effectLst/>
                <a:latin typeface="Calibri" panose="020F0502020204030204" pitchFamily="34" charset="0"/>
                <a:ea typeface="Calibri" panose="020F0502020204030204" pitchFamily="34" charset="0"/>
                <a:cs typeface="Times New Roman" panose="02020603050405020304" pitchFamily="18" charset="0"/>
              </a:rPr>
              <a:t> </a:t>
            </a:r>
          </a:p>
        </p:txBody>
      </p:sp>
      <p:pic>
        <p:nvPicPr>
          <p:cNvPr id="8" name="Espace réservé du contenu 7">
            <a:extLst>
              <a:ext uri="{FF2B5EF4-FFF2-40B4-BE49-F238E27FC236}">
                <a16:creationId xmlns:a16="http://schemas.microsoft.com/office/drawing/2014/main" id="{DB810B0A-2D04-5033-6F50-2A2A75AC2DF8}"/>
              </a:ext>
            </a:extLst>
          </p:cNvPr>
          <p:cNvPicPr>
            <a:picLocks noGrp="1" noChangeAspect="1"/>
          </p:cNvPicPr>
          <p:nvPr>
            <p:ph sz="half" idx="2"/>
          </p:nvPr>
        </p:nvPicPr>
        <p:blipFill>
          <a:blip r:embed="rId3" cstate="print"/>
          <a:srcRect/>
          <a:stretch>
            <a:fillRect/>
          </a:stretch>
        </p:blipFill>
        <p:spPr bwMode="auto">
          <a:xfrm>
            <a:off x="6615836" y="2206255"/>
            <a:ext cx="2943225" cy="3448050"/>
          </a:xfrm>
          <a:prstGeom prst="rect">
            <a:avLst/>
          </a:prstGeom>
          <a:noFill/>
          <a:ln w="9525">
            <a:noFill/>
            <a:miter lim="800000"/>
            <a:headEnd/>
            <a:tailEnd/>
          </a:ln>
        </p:spPr>
      </p:pic>
      <p:pic>
        <p:nvPicPr>
          <p:cNvPr id="9" name="Image 8">
            <a:extLst>
              <a:ext uri="{FF2B5EF4-FFF2-40B4-BE49-F238E27FC236}">
                <a16:creationId xmlns:a16="http://schemas.microsoft.com/office/drawing/2014/main" id="{E8317BE6-6877-27E2-BBB8-474637B9E70D}"/>
              </a:ext>
            </a:extLst>
          </p:cNvPr>
          <p:cNvPicPr>
            <a:picLocks noChangeAspect="1"/>
          </p:cNvPicPr>
          <p:nvPr/>
        </p:nvPicPr>
        <p:blipFill>
          <a:blip r:embed="rId4" cstate="print"/>
          <a:srcRect/>
          <a:stretch>
            <a:fillRect/>
          </a:stretch>
        </p:blipFill>
        <p:spPr bwMode="auto">
          <a:xfrm>
            <a:off x="9815503" y="2157261"/>
            <a:ext cx="783228" cy="3497044"/>
          </a:xfrm>
          <a:prstGeom prst="rect">
            <a:avLst/>
          </a:prstGeom>
          <a:noFill/>
          <a:ln w="9525">
            <a:noFill/>
            <a:miter lim="800000"/>
            <a:headEnd/>
            <a:tailEnd/>
          </a:ln>
        </p:spPr>
      </p:pic>
      <p:sp>
        <p:nvSpPr>
          <p:cNvPr id="10" name="Text Box 38">
            <a:extLst>
              <a:ext uri="{FF2B5EF4-FFF2-40B4-BE49-F238E27FC236}">
                <a16:creationId xmlns:a16="http://schemas.microsoft.com/office/drawing/2014/main" id="{340F0236-51BE-8C3B-880F-5B91D733BFA1}"/>
              </a:ext>
            </a:extLst>
          </p:cNvPr>
          <p:cNvSpPr txBox="1">
            <a:spLocks noChangeArrowheads="1"/>
          </p:cNvSpPr>
          <p:nvPr/>
        </p:nvSpPr>
        <p:spPr bwMode="auto">
          <a:xfrm>
            <a:off x="5750990" y="5680620"/>
            <a:ext cx="6009414" cy="496343"/>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nSpc>
                <a:spcPct val="115000"/>
              </a:lnSpc>
              <a:spcAft>
                <a:spcPts val="1000"/>
              </a:spcAft>
            </a:pPr>
            <a:r>
              <a:rPr lang="fr-FR" sz="1400" dirty="0">
                <a:effectLst/>
                <a:latin typeface="Calibri" panose="020F0502020204030204" pitchFamily="34" charset="0"/>
                <a:ea typeface="Calibri" panose="020F0502020204030204" pitchFamily="34" charset="0"/>
                <a:cs typeface="Times New Roman" panose="02020603050405020304" pitchFamily="18" charset="0"/>
              </a:rPr>
              <a:t>Note : A ce montant s’ajoute 1974 € de produits financiers directement intégré sur le livret association</a:t>
            </a:r>
          </a:p>
        </p:txBody>
      </p:sp>
      <p:sp>
        <p:nvSpPr>
          <p:cNvPr id="13" name="ZoneTexte 12">
            <a:extLst>
              <a:ext uri="{FF2B5EF4-FFF2-40B4-BE49-F238E27FC236}">
                <a16:creationId xmlns:a16="http://schemas.microsoft.com/office/drawing/2014/main" id="{F7AF4F3F-B41B-8343-4729-DEDBFCAA9ADC}"/>
              </a:ext>
            </a:extLst>
          </p:cNvPr>
          <p:cNvSpPr txBox="1"/>
          <p:nvPr/>
        </p:nvSpPr>
        <p:spPr>
          <a:xfrm>
            <a:off x="310243" y="496371"/>
            <a:ext cx="327334" cy="400110"/>
          </a:xfrm>
          <a:prstGeom prst="rect">
            <a:avLst/>
          </a:prstGeom>
          <a:noFill/>
        </p:spPr>
        <p:txBody>
          <a:bodyPr wrap="none" rtlCol="0">
            <a:spAutoFit/>
          </a:bodyPr>
          <a:lstStyle/>
          <a:p>
            <a:r>
              <a:rPr lang="fr-FR" sz="2000" dirty="0"/>
              <a:t>I)</a:t>
            </a:r>
          </a:p>
        </p:txBody>
      </p:sp>
    </p:spTree>
    <p:extLst>
      <p:ext uri="{BB962C8B-B14F-4D97-AF65-F5344CB8AC3E}">
        <p14:creationId xmlns:p14="http://schemas.microsoft.com/office/powerpoint/2010/main" val="1578296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8">
            <a:extLst>
              <a:ext uri="{FF2B5EF4-FFF2-40B4-BE49-F238E27FC236}">
                <a16:creationId xmlns:a16="http://schemas.microsoft.com/office/drawing/2014/main" id="{6F847045-8A82-331E-103D-E51576AE8EBE}"/>
              </a:ext>
            </a:extLst>
          </p:cNvPr>
          <p:cNvSpPr txBox="1">
            <a:spLocks noGrp="1" noChangeArrowheads="1"/>
          </p:cNvSpPr>
          <p:nvPr>
            <p:ph type="title"/>
          </p:nvPr>
        </p:nvSpPr>
        <p:spPr bwMode="auto">
          <a:prstGeom prst="rect">
            <a:avLst/>
          </a:prstGeom>
          <a:solidFill>
            <a:srgbClr val="FFFFFF"/>
          </a:solidFill>
          <a:ln w="9525">
            <a:solidFill>
              <a:schemeClr val="accent1">
                <a:lumMod val="75000"/>
                <a:lumOff val="0"/>
              </a:schemeClr>
            </a:solidFill>
            <a:miter lim="800000"/>
            <a:headEnd/>
            <a:tailEnd/>
          </a:ln>
        </p:spPr>
        <p:txBody>
          <a:bodyPr rot="0" vert="horz" wrap="square" lIns="91440" tIns="45720" rIns="91440" bIns="45720" anchor="t" anchorCtr="0" upright="1">
            <a:noAutofit/>
          </a:bodyPr>
          <a:lstStyle/>
          <a:p>
            <a:pPr>
              <a:lnSpc>
                <a:spcPct val="115000"/>
              </a:lnSpc>
              <a:spcAft>
                <a:spcPts val="1000"/>
              </a:spcAft>
              <a:buNone/>
            </a:pPr>
            <a:r>
              <a:rPr lang="fr-FR" sz="1600">
                <a:effectLst/>
                <a:latin typeface="Times New Roman" panose="02020603050405020304" pitchFamily="18" charset="0"/>
                <a:ea typeface="Calibri" panose="020F0502020204030204" pitchFamily="34" charset="0"/>
                <a:cs typeface="Times New Roman" panose="02020603050405020304" pitchFamily="18" charset="0"/>
              </a:rPr>
              <a:t>Les sorties par secteur pour l’année 2024 s’élèvent à 231K€ contre 208K€ en 2023. Le montant pour la réalisation des deux écoles de Madagascar a été de 39,5K€ (Anosiarivo : 13K€ et Ambohidahy : 26.5K€). Egalement fin de la réhabilitation du Centre de Protection Infantile de Siem Reap dont le montant total était de 8.5K€, le solde 3.6K€ a été versé en 2024. Le budget prévisionnel total était de 215K€.  Note : Vufo représente l’aide apportée à la suite du typhon Yogi</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buNone/>
            </a:pPr>
            <a:r>
              <a:rPr lang="fr-FR" sz="1600">
                <a:effectLst/>
                <a:latin typeface="Times New Roman" panose="02020603050405020304" pitchFamily="18" charset="0"/>
                <a:ea typeface="Calibri" panose="020F0502020204030204" pitchFamily="34" charset="0"/>
                <a:cs typeface="Times New Roman" panose="02020603050405020304" pitchFamily="18" charset="0"/>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fr-FR" sz="1600">
                <a:effectLst/>
                <a:latin typeface="Times New Roman" panose="02020603050405020304" pitchFamily="18" charset="0"/>
                <a:ea typeface="Calibri" panose="020F0502020204030204" pitchFamily="34" charset="0"/>
                <a:cs typeface="Times New Roman" panose="02020603050405020304" pitchFamily="18" charset="0"/>
              </a:rPr>
              <a:t>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Espace réservé du contenu 5">
            <a:extLst>
              <a:ext uri="{FF2B5EF4-FFF2-40B4-BE49-F238E27FC236}">
                <a16:creationId xmlns:a16="http://schemas.microsoft.com/office/drawing/2014/main" id="{D45B46C8-E754-82DA-BEE3-E12454983FBC}"/>
              </a:ext>
            </a:extLst>
          </p:cNvPr>
          <p:cNvPicPr>
            <a:picLocks noGrp="1" noChangeAspect="1"/>
          </p:cNvPicPr>
          <p:nvPr>
            <p:ph sz="half" idx="1"/>
          </p:nvPr>
        </p:nvPicPr>
        <p:blipFill>
          <a:blip r:embed="rId2" cstate="print"/>
          <a:srcRect/>
          <a:stretch>
            <a:fillRect/>
          </a:stretch>
        </p:blipFill>
        <p:spPr bwMode="auto">
          <a:xfrm>
            <a:off x="838200" y="1825625"/>
            <a:ext cx="4495800" cy="4314825"/>
          </a:xfrm>
          <a:prstGeom prst="rect">
            <a:avLst/>
          </a:prstGeom>
          <a:noFill/>
          <a:ln w="9525">
            <a:noFill/>
            <a:miter lim="800000"/>
            <a:headEnd/>
            <a:tailEnd/>
          </a:ln>
        </p:spPr>
      </p:pic>
      <p:pic>
        <p:nvPicPr>
          <p:cNvPr id="7" name="Espace réservé du contenu 6">
            <a:extLst>
              <a:ext uri="{FF2B5EF4-FFF2-40B4-BE49-F238E27FC236}">
                <a16:creationId xmlns:a16="http://schemas.microsoft.com/office/drawing/2014/main" id="{B4B10544-76DA-36DB-C08F-4F5357E877F5}"/>
              </a:ext>
            </a:extLst>
          </p:cNvPr>
          <p:cNvPicPr>
            <a:picLocks noGrp="1" noChangeAspect="1"/>
          </p:cNvPicPr>
          <p:nvPr>
            <p:ph sz="half" idx="2"/>
          </p:nvPr>
        </p:nvPicPr>
        <p:blipFill>
          <a:blip r:embed="rId3" cstate="print"/>
          <a:srcRect/>
          <a:stretch>
            <a:fillRect/>
          </a:stretch>
        </p:blipFill>
        <p:spPr bwMode="auto">
          <a:xfrm>
            <a:off x="6096000" y="1825624"/>
            <a:ext cx="3490264" cy="4314825"/>
          </a:xfrm>
          <a:prstGeom prst="rect">
            <a:avLst/>
          </a:prstGeom>
          <a:noFill/>
          <a:ln w="9525">
            <a:noFill/>
            <a:miter lim="800000"/>
            <a:headEnd/>
            <a:tailEnd/>
          </a:ln>
        </p:spPr>
      </p:pic>
      <p:pic>
        <p:nvPicPr>
          <p:cNvPr id="8" name="Image 7">
            <a:extLst>
              <a:ext uri="{FF2B5EF4-FFF2-40B4-BE49-F238E27FC236}">
                <a16:creationId xmlns:a16="http://schemas.microsoft.com/office/drawing/2014/main" id="{50B01D0E-F614-C809-CB48-943123DF6900}"/>
              </a:ext>
            </a:extLst>
          </p:cNvPr>
          <p:cNvPicPr>
            <a:picLocks noChangeAspect="1"/>
          </p:cNvPicPr>
          <p:nvPr/>
        </p:nvPicPr>
        <p:blipFill>
          <a:blip r:embed="rId4" cstate="print"/>
          <a:srcRect/>
          <a:stretch>
            <a:fillRect/>
          </a:stretch>
        </p:blipFill>
        <p:spPr bwMode="auto">
          <a:xfrm>
            <a:off x="9865210" y="1825624"/>
            <a:ext cx="915672" cy="4314825"/>
          </a:xfrm>
          <a:prstGeom prst="rect">
            <a:avLst/>
          </a:prstGeom>
          <a:noFill/>
          <a:ln w="9525">
            <a:noFill/>
            <a:miter lim="800000"/>
            <a:headEnd/>
            <a:tailEnd/>
          </a:ln>
        </p:spPr>
      </p:pic>
    </p:spTree>
    <p:extLst>
      <p:ext uri="{BB962C8B-B14F-4D97-AF65-F5344CB8AC3E}">
        <p14:creationId xmlns:p14="http://schemas.microsoft.com/office/powerpoint/2010/main" val="4175033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11">
            <a:extLst>
              <a:ext uri="{FF2B5EF4-FFF2-40B4-BE49-F238E27FC236}">
                <a16:creationId xmlns:a16="http://schemas.microsoft.com/office/drawing/2014/main" id="{8826E7E2-6EB5-B1C7-EA18-F57310C47E4A}"/>
              </a:ext>
            </a:extLst>
          </p:cNvPr>
          <p:cNvSpPr txBox="1">
            <a:spLocks noGrp="1" noChangeArrowheads="1"/>
          </p:cNvSpPr>
          <p:nvPr>
            <p:ph type="title"/>
          </p:nvPr>
        </p:nvSpPr>
        <p:spPr bwMode="auto">
          <a:prstGeom prst="rect">
            <a:avLst/>
          </a:prstGeom>
          <a:solidFill>
            <a:srgbClr val="FFFFFF"/>
          </a:solidFill>
          <a:ln w="9525">
            <a:solidFill>
              <a:schemeClr val="accent1">
                <a:lumMod val="75000"/>
                <a:lumOff val="0"/>
              </a:schemeClr>
            </a:solidFill>
            <a:miter lim="800000"/>
            <a:headEnd/>
            <a:tailEnd/>
          </a:ln>
        </p:spPr>
        <p:txBody>
          <a:bodyPr rot="0" vert="horz" wrap="square" lIns="91440" tIns="45720" rIns="91440" bIns="45720" anchor="t" anchorCtr="0" upright="1">
            <a:noAutofit/>
          </a:bodyPr>
          <a:lstStyle/>
          <a:p>
            <a:pPr>
              <a:lnSpc>
                <a:spcPct val="115000"/>
              </a:lnSpc>
              <a:spcAft>
                <a:spcPts val="1000"/>
              </a:spcAft>
              <a:buNone/>
            </a:pPr>
            <a:r>
              <a:rPr lang="fr-FR" sz="2000">
                <a:effectLst/>
                <a:latin typeface="Times New Roman" panose="02020603050405020304" pitchFamily="18" charset="0"/>
                <a:ea typeface="Calibri" panose="020F0502020204030204" pitchFamily="34" charset="0"/>
                <a:cs typeface="Times New Roman" panose="02020603050405020304" pitchFamily="18" charset="0"/>
              </a:rPr>
              <a:t>Les entrées hors France et hors adhésions (donc parrainages + apports pour réalisations) ont été égales à 187.7K€ contre 169.3K€ en 2023. Les parrainages pour le Vietnam représentent 40% du total. Et en tenant compte des réalisations, les recettes pour Madagascar 28%.</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fr-FR" sz="2000">
                <a:effectLst/>
                <a:latin typeface="Times New Roman" panose="02020603050405020304" pitchFamily="18" charset="0"/>
                <a:ea typeface="Calibri" panose="020F0502020204030204" pitchFamily="34" charset="0"/>
                <a:cs typeface="Times New Roman" panose="02020603050405020304" pitchFamily="18" charset="0"/>
              </a:rPr>
              <a:t> </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8" name="Espace réservé du contenu 7">
            <a:extLst>
              <a:ext uri="{FF2B5EF4-FFF2-40B4-BE49-F238E27FC236}">
                <a16:creationId xmlns:a16="http://schemas.microsoft.com/office/drawing/2014/main" id="{C0113F86-9587-B1F6-9998-F18553456D6E}"/>
              </a:ext>
            </a:extLst>
          </p:cNvPr>
          <p:cNvPicPr>
            <a:picLocks noGrp="1" noChangeAspect="1"/>
          </p:cNvPicPr>
          <p:nvPr>
            <p:ph sz="half" idx="1"/>
          </p:nvPr>
        </p:nvPicPr>
        <p:blipFill>
          <a:blip r:embed="rId2" cstate="print"/>
          <a:srcRect/>
          <a:stretch>
            <a:fillRect/>
          </a:stretch>
        </p:blipFill>
        <p:spPr bwMode="auto">
          <a:xfrm>
            <a:off x="938212" y="1839119"/>
            <a:ext cx="4981575" cy="4324350"/>
          </a:xfrm>
          <a:prstGeom prst="rect">
            <a:avLst/>
          </a:prstGeom>
          <a:noFill/>
          <a:ln w="9525">
            <a:noFill/>
            <a:miter lim="800000"/>
            <a:headEnd/>
            <a:tailEnd/>
          </a:ln>
        </p:spPr>
      </p:pic>
      <p:pic>
        <p:nvPicPr>
          <p:cNvPr id="9" name="Espace réservé du contenu 8">
            <a:extLst>
              <a:ext uri="{FF2B5EF4-FFF2-40B4-BE49-F238E27FC236}">
                <a16:creationId xmlns:a16="http://schemas.microsoft.com/office/drawing/2014/main" id="{2F09F190-E3D4-CBCF-200B-FFC3EAA8D662}"/>
              </a:ext>
            </a:extLst>
          </p:cNvPr>
          <p:cNvPicPr>
            <a:picLocks noGrp="1" noChangeAspect="1"/>
          </p:cNvPicPr>
          <p:nvPr>
            <p:ph sz="half" idx="2"/>
          </p:nvPr>
        </p:nvPicPr>
        <p:blipFill>
          <a:blip r:embed="rId3" cstate="print"/>
          <a:srcRect/>
          <a:stretch>
            <a:fillRect/>
          </a:stretch>
        </p:blipFill>
        <p:spPr bwMode="auto">
          <a:xfrm>
            <a:off x="6007893" y="1839117"/>
            <a:ext cx="4147329" cy="4324349"/>
          </a:xfrm>
          <a:prstGeom prst="rect">
            <a:avLst/>
          </a:prstGeom>
          <a:noFill/>
          <a:ln w="9525">
            <a:noFill/>
            <a:miter lim="800000"/>
            <a:headEnd/>
            <a:tailEnd/>
          </a:ln>
        </p:spPr>
      </p:pic>
      <p:pic>
        <p:nvPicPr>
          <p:cNvPr id="10" name="Image 9">
            <a:extLst>
              <a:ext uri="{FF2B5EF4-FFF2-40B4-BE49-F238E27FC236}">
                <a16:creationId xmlns:a16="http://schemas.microsoft.com/office/drawing/2014/main" id="{2EE9DD7B-85B1-8843-FAE4-6CEC5C28FA0A}"/>
              </a:ext>
            </a:extLst>
          </p:cNvPr>
          <p:cNvPicPr>
            <a:picLocks noChangeAspect="1"/>
          </p:cNvPicPr>
          <p:nvPr/>
        </p:nvPicPr>
        <p:blipFill>
          <a:blip r:embed="rId4" cstate="print"/>
          <a:srcRect/>
          <a:stretch>
            <a:fillRect/>
          </a:stretch>
        </p:blipFill>
        <p:spPr bwMode="auto">
          <a:xfrm>
            <a:off x="10243328" y="1839117"/>
            <a:ext cx="1138383" cy="4324349"/>
          </a:xfrm>
          <a:prstGeom prst="rect">
            <a:avLst/>
          </a:prstGeom>
          <a:noFill/>
          <a:ln w="9525">
            <a:noFill/>
            <a:miter lim="800000"/>
            <a:headEnd/>
            <a:tailEnd/>
          </a:ln>
        </p:spPr>
      </p:pic>
      <p:sp>
        <p:nvSpPr>
          <p:cNvPr id="11" name="ZoneTexte 10">
            <a:extLst>
              <a:ext uri="{FF2B5EF4-FFF2-40B4-BE49-F238E27FC236}">
                <a16:creationId xmlns:a16="http://schemas.microsoft.com/office/drawing/2014/main" id="{653B45A1-F742-165F-BC1F-4E9766A4CB34}"/>
              </a:ext>
            </a:extLst>
          </p:cNvPr>
          <p:cNvSpPr txBox="1"/>
          <p:nvPr/>
        </p:nvSpPr>
        <p:spPr>
          <a:xfrm>
            <a:off x="326572" y="365125"/>
            <a:ext cx="431528" cy="461665"/>
          </a:xfrm>
          <a:prstGeom prst="rect">
            <a:avLst/>
          </a:prstGeom>
          <a:noFill/>
        </p:spPr>
        <p:txBody>
          <a:bodyPr wrap="none" rtlCol="0">
            <a:spAutoFit/>
          </a:bodyPr>
          <a:lstStyle/>
          <a:p>
            <a:r>
              <a:rPr lang="fr-FR" sz="2400" dirty="0"/>
              <a:t>II)</a:t>
            </a:r>
          </a:p>
        </p:txBody>
      </p:sp>
    </p:spTree>
    <p:extLst>
      <p:ext uri="{BB962C8B-B14F-4D97-AF65-F5344CB8AC3E}">
        <p14:creationId xmlns:p14="http://schemas.microsoft.com/office/powerpoint/2010/main" val="478149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2">
            <a:extLst>
              <a:ext uri="{FF2B5EF4-FFF2-40B4-BE49-F238E27FC236}">
                <a16:creationId xmlns:a16="http://schemas.microsoft.com/office/drawing/2014/main" id="{D2AE1547-E7C4-CB87-4152-95BDC71D6576}"/>
              </a:ext>
            </a:extLst>
          </p:cNvPr>
          <p:cNvSpPr txBox="1">
            <a:spLocks noGrp="1" noChangeArrowheads="1"/>
          </p:cNvSpPr>
          <p:nvPr>
            <p:ph type="title"/>
          </p:nvPr>
        </p:nvSpPr>
        <p:spPr bwMode="auto">
          <a:prstGeom prst="rect">
            <a:avLst/>
          </a:prstGeom>
          <a:solidFill>
            <a:srgbClr val="FFFFFF"/>
          </a:solidFill>
          <a:ln w="9525">
            <a:solidFill>
              <a:schemeClr val="tx2">
                <a:lumMod val="60000"/>
                <a:lumOff val="40000"/>
              </a:schemeClr>
            </a:solidFill>
            <a:miter lim="800000"/>
            <a:headEnd/>
            <a:tailEnd/>
          </a:ln>
        </p:spPr>
        <p:txBody>
          <a:bodyPr rot="0" vert="horz" wrap="square" lIns="91440" tIns="45720" rIns="91440" bIns="45720" anchor="t" anchorCtr="0" upright="1">
            <a:noAutofit/>
          </a:bodyPr>
          <a:lstStyle/>
          <a:p>
            <a:pPr>
              <a:lnSpc>
                <a:spcPct val="115000"/>
              </a:lnSpc>
              <a:spcAft>
                <a:spcPts val="1000"/>
              </a:spcAft>
              <a:buNone/>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Les sorties hors France se sont élevées à 202K€ en 2024 (dont 153K€ parrainages et 49K€ réalisations) contre 181K€ en 2023.  Les réalisations concernent : la construction des 2 écoles à Madagascar (39.5K€), le terrain de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céci-foot</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pour les aveugles (5K€) au Vietnam, une aide à la réhabilitation en Inde (2K€) et 2.5K€ pour l’école de </a:t>
            </a:r>
            <a:r>
              <a:rPr lang="fr-FR" sz="1800" dirty="0" err="1">
                <a:effectLst/>
                <a:latin typeface="Times New Roman" panose="02020603050405020304" pitchFamily="18" charset="0"/>
                <a:ea typeface="Calibri" panose="020F0502020204030204" pitchFamily="34" charset="0"/>
                <a:cs typeface="Times New Roman" panose="02020603050405020304" pitchFamily="18" charset="0"/>
              </a:rPr>
              <a:t>Kayooba</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en Zambie. Le budget prévisionnel indiquait des réalisations à hauteur de 47K€ vs 49K€ accomplis.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Espace réservé du contenu 5">
            <a:extLst>
              <a:ext uri="{FF2B5EF4-FFF2-40B4-BE49-F238E27FC236}">
                <a16:creationId xmlns:a16="http://schemas.microsoft.com/office/drawing/2014/main" id="{5D213FF7-6F95-8E4C-2E90-82E85E5DD524}"/>
              </a:ext>
            </a:extLst>
          </p:cNvPr>
          <p:cNvPicPr>
            <a:picLocks noGrp="1" noChangeAspect="1"/>
          </p:cNvPicPr>
          <p:nvPr>
            <p:ph sz="half" idx="1"/>
          </p:nvPr>
        </p:nvPicPr>
        <p:blipFill>
          <a:blip r:embed="rId2" cstate="print"/>
          <a:srcRect/>
          <a:stretch>
            <a:fillRect/>
          </a:stretch>
        </p:blipFill>
        <p:spPr bwMode="auto">
          <a:xfrm>
            <a:off x="914400" y="2024856"/>
            <a:ext cx="5029200" cy="3952875"/>
          </a:xfrm>
          <a:prstGeom prst="rect">
            <a:avLst/>
          </a:prstGeom>
          <a:noFill/>
          <a:ln w="9525">
            <a:noFill/>
            <a:miter lim="800000"/>
            <a:headEnd/>
            <a:tailEnd/>
          </a:ln>
        </p:spPr>
      </p:pic>
      <p:pic>
        <p:nvPicPr>
          <p:cNvPr id="7" name="Espace réservé du contenu 6">
            <a:extLst>
              <a:ext uri="{FF2B5EF4-FFF2-40B4-BE49-F238E27FC236}">
                <a16:creationId xmlns:a16="http://schemas.microsoft.com/office/drawing/2014/main" id="{1CF3701A-BA51-3423-FB17-12AC11F2756E}"/>
              </a:ext>
            </a:extLst>
          </p:cNvPr>
          <p:cNvPicPr>
            <a:picLocks noGrp="1" noChangeAspect="1"/>
          </p:cNvPicPr>
          <p:nvPr>
            <p:ph sz="half" idx="2"/>
          </p:nvPr>
        </p:nvPicPr>
        <p:blipFill>
          <a:blip r:embed="rId3" cstate="print"/>
          <a:srcRect/>
          <a:stretch>
            <a:fillRect/>
          </a:stretch>
        </p:blipFill>
        <p:spPr bwMode="auto">
          <a:xfrm>
            <a:off x="6096000" y="2024855"/>
            <a:ext cx="3374139" cy="3952875"/>
          </a:xfrm>
          <a:prstGeom prst="rect">
            <a:avLst/>
          </a:prstGeom>
          <a:noFill/>
          <a:ln w="9525">
            <a:noFill/>
            <a:miter lim="800000"/>
            <a:headEnd/>
            <a:tailEnd/>
          </a:ln>
        </p:spPr>
      </p:pic>
      <p:pic>
        <p:nvPicPr>
          <p:cNvPr id="8" name="Image 7">
            <a:extLst>
              <a:ext uri="{FF2B5EF4-FFF2-40B4-BE49-F238E27FC236}">
                <a16:creationId xmlns:a16="http://schemas.microsoft.com/office/drawing/2014/main" id="{46D5AF86-43B0-1504-5195-E73B2D6D0917}"/>
              </a:ext>
            </a:extLst>
          </p:cNvPr>
          <p:cNvPicPr>
            <a:picLocks noChangeAspect="1"/>
          </p:cNvPicPr>
          <p:nvPr/>
        </p:nvPicPr>
        <p:blipFill>
          <a:blip r:embed="rId4" cstate="print"/>
          <a:srcRect/>
          <a:stretch>
            <a:fillRect/>
          </a:stretch>
        </p:blipFill>
        <p:spPr bwMode="auto">
          <a:xfrm>
            <a:off x="9622538" y="2049529"/>
            <a:ext cx="976905" cy="3928201"/>
          </a:xfrm>
          <a:prstGeom prst="rect">
            <a:avLst/>
          </a:prstGeom>
          <a:noFill/>
          <a:ln w="9525">
            <a:noFill/>
            <a:miter lim="800000"/>
            <a:headEnd/>
            <a:tailEnd/>
          </a:ln>
        </p:spPr>
      </p:pic>
    </p:spTree>
    <p:extLst>
      <p:ext uri="{BB962C8B-B14F-4D97-AF65-F5344CB8AC3E}">
        <p14:creationId xmlns:p14="http://schemas.microsoft.com/office/powerpoint/2010/main" val="17981014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38141D-2C7E-2A2B-C594-1805A630F5F8}"/>
              </a:ext>
            </a:extLst>
          </p:cNvPr>
          <p:cNvSpPr>
            <a:spLocks noGrp="1"/>
          </p:cNvSpPr>
          <p:nvPr>
            <p:ph type="title"/>
          </p:nvPr>
        </p:nvSpPr>
        <p:spPr/>
        <p:txBody>
          <a:bodyPr>
            <a:normAutofit/>
          </a:bodyPr>
          <a:lstStyle/>
          <a:p>
            <a:r>
              <a:rPr lang="fr-FR" sz="2800" dirty="0">
                <a:effectLst/>
                <a:latin typeface="Times New Roman" panose="02020603050405020304" pitchFamily="18" charset="0"/>
                <a:ea typeface="Calibri" panose="020F0502020204030204" pitchFamily="34" charset="0"/>
                <a:cs typeface="Times New Roman" panose="02020603050405020304" pitchFamily="18" charset="0"/>
              </a:rPr>
              <a:t>III– Réalisations Madagascar </a:t>
            </a:r>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                                                                                                </a:t>
            </a:r>
            <a:br>
              <a:rPr lang="fr-FR" sz="2800" dirty="0">
                <a:effectLst/>
                <a:latin typeface="Calibri" panose="020F0502020204030204" pitchFamily="34" charset="0"/>
                <a:ea typeface="Calibri" panose="020F0502020204030204" pitchFamily="34" charset="0"/>
                <a:cs typeface="Times New Roman" panose="02020603050405020304" pitchFamily="18" charset="0"/>
              </a:rPr>
            </a:br>
            <a:endParaRPr lang="fr-FR" sz="2800" dirty="0"/>
          </a:p>
        </p:txBody>
      </p:sp>
      <p:pic>
        <p:nvPicPr>
          <p:cNvPr id="4" name="Espace réservé du contenu 3">
            <a:extLst>
              <a:ext uri="{FF2B5EF4-FFF2-40B4-BE49-F238E27FC236}">
                <a16:creationId xmlns:a16="http://schemas.microsoft.com/office/drawing/2014/main" id="{AAD57F56-1430-A157-59B6-1E22B710F863}"/>
              </a:ext>
            </a:extLst>
          </p:cNvPr>
          <p:cNvPicPr>
            <a:picLocks noGrp="1" noChangeAspect="1"/>
          </p:cNvPicPr>
          <p:nvPr>
            <p:ph idx="1"/>
          </p:nvPr>
        </p:nvPicPr>
        <p:blipFill>
          <a:blip r:embed="rId2" cstate="print"/>
          <a:srcRect/>
          <a:stretch>
            <a:fillRect/>
          </a:stretch>
        </p:blipFill>
        <p:spPr bwMode="auto">
          <a:xfrm>
            <a:off x="2947128" y="1466195"/>
            <a:ext cx="6297743" cy="2305050"/>
          </a:xfrm>
          <a:prstGeom prst="rect">
            <a:avLst/>
          </a:prstGeom>
          <a:noFill/>
          <a:ln w="9525">
            <a:noFill/>
            <a:miter lim="800000"/>
            <a:headEnd/>
            <a:tailEnd/>
          </a:ln>
        </p:spPr>
      </p:pic>
      <p:pic>
        <p:nvPicPr>
          <p:cNvPr id="5" name="Image 4">
            <a:extLst>
              <a:ext uri="{FF2B5EF4-FFF2-40B4-BE49-F238E27FC236}">
                <a16:creationId xmlns:a16="http://schemas.microsoft.com/office/drawing/2014/main" id="{6D13B347-B1D6-2052-5922-A49CB45EF610}"/>
              </a:ext>
            </a:extLst>
          </p:cNvPr>
          <p:cNvPicPr>
            <a:picLocks noChangeAspect="1"/>
          </p:cNvPicPr>
          <p:nvPr/>
        </p:nvPicPr>
        <p:blipFill>
          <a:blip r:embed="rId3" cstate="print"/>
          <a:srcRect/>
          <a:stretch>
            <a:fillRect/>
          </a:stretch>
        </p:blipFill>
        <p:spPr bwMode="auto">
          <a:xfrm>
            <a:off x="2428407" y="4114742"/>
            <a:ext cx="7525061" cy="2378133"/>
          </a:xfrm>
          <a:prstGeom prst="rect">
            <a:avLst/>
          </a:prstGeom>
          <a:noFill/>
          <a:ln w="9525">
            <a:noFill/>
            <a:miter lim="800000"/>
            <a:headEnd/>
            <a:tailEnd/>
          </a:ln>
        </p:spPr>
      </p:pic>
    </p:spTree>
    <p:extLst>
      <p:ext uri="{BB962C8B-B14F-4D97-AF65-F5344CB8AC3E}">
        <p14:creationId xmlns:p14="http://schemas.microsoft.com/office/powerpoint/2010/main" val="521281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F6E6061-1135-BF18-2616-6F7DBE8925F7}"/>
              </a:ext>
            </a:extLst>
          </p:cNvPr>
          <p:cNvSpPr>
            <a:spLocks noGrp="1"/>
          </p:cNvSpPr>
          <p:nvPr>
            <p:ph type="title"/>
          </p:nvPr>
        </p:nvSpPr>
        <p:spPr/>
        <p:txBody>
          <a:bodyPr>
            <a:normAutofit/>
          </a:bodyPr>
          <a:lstStyle/>
          <a:p>
            <a:r>
              <a:rPr lang="fr-FR" sz="2400" dirty="0">
                <a:effectLst/>
                <a:latin typeface="Times New Roman" panose="02020603050405020304" pitchFamily="18" charset="0"/>
                <a:ea typeface="Calibri" panose="020F0502020204030204" pitchFamily="34" charset="0"/>
                <a:cs typeface="Times New Roman" panose="02020603050405020304" pitchFamily="18" charset="0"/>
              </a:rPr>
              <a:t>IV– Point sur le nombre d’enfants et de Parrains par secteur  en 2024                                                                                                    </a:t>
            </a:r>
            <a:br>
              <a:rPr lang="fr-FR" sz="2400" dirty="0">
                <a:effectLst/>
                <a:latin typeface="Calibri" panose="020F0502020204030204" pitchFamily="34" charset="0"/>
                <a:ea typeface="Calibri" panose="020F0502020204030204" pitchFamily="34" charset="0"/>
                <a:cs typeface="Times New Roman" panose="02020603050405020304" pitchFamily="18" charset="0"/>
              </a:rPr>
            </a:br>
            <a:endParaRPr lang="fr-FR" sz="2400" dirty="0"/>
          </a:p>
        </p:txBody>
      </p:sp>
      <p:sp>
        <p:nvSpPr>
          <p:cNvPr id="5" name="Text Box 23">
            <a:extLst>
              <a:ext uri="{FF2B5EF4-FFF2-40B4-BE49-F238E27FC236}">
                <a16:creationId xmlns:a16="http://schemas.microsoft.com/office/drawing/2014/main" id="{17681F05-12CA-64F5-9D00-761820B4E6B3}"/>
              </a:ext>
            </a:extLst>
          </p:cNvPr>
          <p:cNvSpPr txBox="1">
            <a:spLocks noGrp="1" noChangeArrowheads="1"/>
          </p:cNvSpPr>
          <p:nvPr>
            <p:ph sz="half" idx="1"/>
          </p:nvPr>
        </p:nvSpPr>
        <p:spPr bwMode="auto">
          <a:xfrm>
            <a:off x="508416" y="1253331"/>
            <a:ext cx="5912709" cy="5422510"/>
          </a:xfrm>
          <a:prstGeom prst="rect">
            <a:avLst/>
          </a:prstGeom>
          <a:solidFill>
            <a:srgbClr val="FFFFFF"/>
          </a:solidFill>
          <a:ln w="9525">
            <a:solidFill>
              <a:srgbClr val="00B050"/>
            </a:solidFill>
            <a:miter lim="800000"/>
            <a:headEnd/>
            <a:tailEnd/>
          </a:ln>
          <a:effectLst>
            <a:outerShdw dist="107763" dir="13500000" algn="ctr" rotWithShape="0">
              <a:srgbClr val="808080">
                <a:alpha val="50000"/>
              </a:srgbClr>
            </a:outerShdw>
          </a:effectLst>
        </p:spPr>
        <p:txBody>
          <a:bodyPr rot="0" vert="horz" wrap="none" lIns="91440" tIns="45720" rIns="91440" bIns="45720" anchor="t" anchorCtr="0" upright="1">
            <a:spAutoFit/>
          </a:bodyPr>
          <a:lstStyle/>
          <a:p>
            <a:pPr>
              <a:lnSpc>
                <a:spcPct val="115000"/>
              </a:lnSpc>
              <a:spcAft>
                <a:spcPts val="1000"/>
              </a:spcAft>
              <a:buNone/>
            </a:pPr>
            <a:r>
              <a:rPr lang="fr-FR" sz="1600" u="sng">
                <a:effectLst/>
                <a:latin typeface="Times New Roman" panose="02020603050405020304" pitchFamily="18" charset="0"/>
                <a:ea typeface="Calibri" panose="020F0502020204030204" pitchFamily="34" charset="0"/>
                <a:cs typeface="Times New Roman" panose="02020603050405020304" pitchFamily="18" charset="0"/>
              </a:rPr>
              <a:t>Nombre d’enfants parrainés à fin décembre 2024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Times New Roman" panose="02020603050405020304" pitchFamily="18" charset="0"/>
              <a:buChar char="-"/>
            </a:pPr>
            <a:r>
              <a:rPr lang="fr-FR" sz="1600">
                <a:effectLst/>
                <a:latin typeface="Times New Roman" panose="02020603050405020304" pitchFamily="18" charset="0"/>
                <a:ea typeface="Calibri" panose="020F0502020204030204" pitchFamily="34" charset="0"/>
                <a:cs typeface="Times New Roman" panose="02020603050405020304" pitchFamily="18" charset="0"/>
              </a:rPr>
              <a:t>Vietnam Classes d’Amour                         -&gt; 161 enfants</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Times New Roman" panose="02020603050405020304" pitchFamily="18" charset="0"/>
              <a:buChar char="-"/>
            </a:pPr>
            <a:r>
              <a:rPr lang="fr-FR" sz="1600">
                <a:effectLst/>
                <a:latin typeface="Times New Roman" panose="02020603050405020304" pitchFamily="18" charset="0"/>
                <a:ea typeface="Calibri" panose="020F0502020204030204" pitchFamily="34" charset="0"/>
                <a:cs typeface="Times New Roman" panose="02020603050405020304" pitchFamily="18" charset="0"/>
              </a:rPr>
              <a:t>Govap                                                         -&gt;  18 enfants</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Times New Roman" panose="02020603050405020304" pitchFamily="18" charset="0"/>
              <a:buChar char="-"/>
            </a:pPr>
            <a:r>
              <a:rPr lang="fr-FR" sz="1600">
                <a:effectLst/>
                <a:latin typeface="Times New Roman" panose="02020603050405020304" pitchFamily="18" charset="0"/>
                <a:ea typeface="Calibri" panose="020F0502020204030204" pitchFamily="34" charset="0"/>
                <a:cs typeface="Times New Roman" panose="02020603050405020304" pitchFamily="18" charset="0"/>
              </a:rPr>
              <a:t>Hué  Mékong                                             -&gt;   36 enfants</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Times New Roman" panose="02020603050405020304" pitchFamily="18" charset="0"/>
              <a:buChar char="-"/>
            </a:pPr>
            <a:r>
              <a:rPr lang="fr-FR" sz="1600">
                <a:effectLst/>
                <a:latin typeface="Times New Roman" panose="02020603050405020304" pitchFamily="18" charset="0"/>
                <a:ea typeface="Calibri" panose="020F0502020204030204" pitchFamily="34" charset="0"/>
                <a:cs typeface="Times New Roman" panose="02020603050405020304" pitchFamily="18" charset="0"/>
              </a:rPr>
              <a:t>Dalat Than My                                           -&gt;   49 enfants</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Times New Roman" panose="02020603050405020304" pitchFamily="18" charset="0"/>
              <a:buChar char="-"/>
            </a:pPr>
            <a:r>
              <a:rPr lang="fr-FR" sz="1600">
                <a:effectLst/>
                <a:latin typeface="Times New Roman" panose="02020603050405020304" pitchFamily="18" charset="0"/>
                <a:ea typeface="Calibri" panose="020F0502020204030204" pitchFamily="34" charset="0"/>
                <a:cs typeface="Times New Roman" panose="02020603050405020304" pitchFamily="18" charset="0"/>
              </a:rPr>
              <a:t>Madagascar  Amparibé                              -&gt;   19 enfants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Times New Roman" panose="02020603050405020304" pitchFamily="18" charset="0"/>
              <a:buChar char="-"/>
            </a:pPr>
            <a:r>
              <a:rPr lang="fr-FR" sz="1600">
                <a:effectLst/>
                <a:latin typeface="Times New Roman" panose="02020603050405020304" pitchFamily="18" charset="0"/>
                <a:ea typeface="Calibri" panose="020F0502020204030204" pitchFamily="34" charset="0"/>
                <a:cs typeface="Times New Roman" panose="02020603050405020304" pitchFamily="18" charset="0"/>
              </a:rPr>
              <a:t>Madagascar Talata                                     -&gt;  17 enfants</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Times New Roman" panose="02020603050405020304" pitchFamily="18" charset="0"/>
              <a:buChar char="-"/>
            </a:pPr>
            <a:r>
              <a:rPr lang="fr-FR" sz="1600">
                <a:effectLst/>
                <a:latin typeface="Times New Roman" panose="02020603050405020304" pitchFamily="18" charset="0"/>
                <a:ea typeface="Calibri" panose="020F0502020204030204" pitchFamily="34" charset="0"/>
                <a:cs typeface="Times New Roman" panose="02020603050405020304" pitchFamily="18" charset="0"/>
              </a:rPr>
              <a:t>Inde Asha deep                                           -&gt;  30 enfants</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Times New Roman" panose="02020603050405020304" pitchFamily="18" charset="0"/>
              <a:buChar char="-"/>
            </a:pPr>
            <a:r>
              <a:rPr lang="fr-FR" sz="1600">
                <a:effectLst/>
                <a:latin typeface="Times New Roman" panose="02020603050405020304" pitchFamily="18" charset="0"/>
                <a:ea typeface="Calibri" panose="020F0502020204030204" pitchFamily="34" charset="0"/>
                <a:cs typeface="Times New Roman" panose="02020603050405020304" pitchFamily="18" charset="0"/>
              </a:rPr>
              <a:t>Togo                                                           -&gt;  12 enfants</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Times New Roman" panose="02020603050405020304" pitchFamily="18" charset="0"/>
              <a:buChar char="-"/>
            </a:pPr>
            <a:r>
              <a:rPr lang="fr-FR" sz="1600">
                <a:effectLst/>
                <a:latin typeface="Times New Roman" panose="02020603050405020304" pitchFamily="18" charset="0"/>
                <a:ea typeface="Calibri" panose="020F0502020204030204" pitchFamily="34" charset="0"/>
                <a:cs typeface="Times New Roman" panose="02020603050405020304" pitchFamily="18" charset="0"/>
              </a:rPr>
              <a:t>Cambodge                                                  -&gt;  Parrainage collectif</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Times New Roman" panose="02020603050405020304" pitchFamily="18" charset="0"/>
              <a:buChar char="-"/>
            </a:pPr>
            <a:r>
              <a:rPr lang="fr-FR" sz="1600">
                <a:effectLst/>
                <a:latin typeface="Times New Roman" panose="02020603050405020304" pitchFamily="18" charset="0"/>
                <a:ea typeface="Calibri" panose="020F0502020204030204" pitchFamily="34" charset="0"/>
                <a:cs typeface="Times New Roman" panose="02020603050405020304" pitchFamily="18" charset="0"/>
              </a:rPr>
              <a:t>Vietnam Hué d’aveugle   +Handicapés     -&gt;  Parrainage collectif </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Times New Roman" panose="02020603050405020304" pitchFamily="18" charset="0"/>
              <a:buChar char="-"/>
            </a:pPr>
            <a:r>
              <a:rPr lang="fr-FR" sz="1600">
                <a:effectLst/>
                <a:latin typeface="Times New Roman" panose="02020603050405020304" pitchFamily="18" charset="0"/>
                <a:ea typeface="Calibri" panose="020F0502020204030204" pitchFamily="34" charset="0"/>
                <a:cs typeface="Times New Roman" panose="02020603050405020304" pitchFamily="18" charset="0"/>
              </a:rPr>
              <a:t>Vietnam maternelles de Dalat                    -&gt; Parrainage collectif</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Times New Roman" panose="02020603050405020304" pitchFamily="18" charset="0"/>
              <a:buChar char="-"/>
            </a:pPr>
            <a:r>
              <a:rPr lang="fr-FR" sz="1600">
                <a:effectLst/>
                <a:latin typeface="Times New Roman" panose="02020603050405020304" pitchFamily="18" charset="0"/>
                <a:ea typeface="Calibri" panose="020F0502020204030204" pitchFamily="34" charset="0"/>
                <a:cs typeface="Times New Roman" panose="02020603050405020304" pitchFamily="18" charset="0"/>
              </a:rPr>
              <a:t>Népal                                                         -&gt;  Parrainage collectif</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Espace réservé du contenu 5">
            <a:extLst>
              <a:ext uri="{FF2B5EF4-FFF2-40B4-BE49-F238E27FC236}">
                <a16:creationId xmlns:a16="http://schemas.microsoft.com/office/drawing/2014/main" id="{300C886A-4143-6C51-055D-E355CBFFAD36}"/>
              </a:ext>
            </a:extLst>
          </p:cNvPr>
          <p:cNvPicPr>
            <a:picLocks noGrp="1" noChangeAspect="1"/>
          </p:cNvPicPr>
          <p:nvPr>
            <p:ph sz="half" idx="2"/>
          </p:nvPr>
        </p:nvPicPr>
        <p:blipFill>
          <a:blip r:embed="rId2" cstate="print"/>
          <a:srcRect/>
          <a:stretch>
            <a:fillRect/>
          </a:stretch>
        </p:blipFill>
        <p:spPr bwMode="auto">
          <a:xfrm>
            <a:off x="6725871" y="1253331"/>
            <a:ext cx="4838700" cy="4305300"/>
          </a:xfrm>
          <a:prstGeom prst="rect">
            <a:avLst/>
          </a:prstGeom>
          <a:noFill/>
          <a:ln w="9525">
            <a:noFill/>
            <a:miter lim="800000"/>
            <a:headEnd/>
            <a:tailEnd/>
          </a:ln>
        </p:spPr>
      </p:pic>
      <p:sp>
        <p:nvSpPr>
          <p:cNvPr id="7" name="Text Box 7">
            <a:extLst>
              <a:ext uri="{FF2B5EF4-FFF2-40B4-BE49-F238E27FC236}">
                <a16:creationId xmlns:a16="http://schemas.microsoft.com/office/drawing/2014/main" id="{206FE817-F53B-0CB5-BC25-73478ECE095D}"/>
              </a:ext>
            </a:extLst>
          </p:cNvPr>
          <p:cNvSpPr txBox="1">
            <a:spLocks noChangeArrowheads="1"/>
          </p:cNvSpPr>
          <p:nvPr/>
        </p:nvSpPr>
        <p:spPr bwMode="auto">
          <a:xfrm>
            <a:off x="6557914" y="5570583"/>
            <a:ext cx="5174615" cy="1105258"/>
          </a:xfrm>
          <a:prstGeom prst="rect">
            <a:avLst/>
          </a:prstGeom>
          <a:solidFill>
            <a:srgbClr val="FFFFFF"/>
          </a:solidFill>
          <a:ln w="9525">
            <a:solidFill>
              <a:schemeClr val="accent1">
                <a:lumMod val="75000"/>
                <a:lumOff val="0"/>
              </a:schemeClr>
            </a:solidFill>
            <a:miter lim="800000"/>
            <a:headEnd/>
            <a:tailEnd/>
          </a:ln>
        </p:spPr>
        <p:txBody>
          <a:bodyPr rot="0" vert="horz" wrap="square" lIns="91440" tIns="45720" rIns="91440" bIns="45720" anchor="t" anchorCtr="0" upright="1">
            <a:noAutofit/>
          </a:bodyPr>
          <a:lstStyle/>
          <a:p>
            <a:pPr>
              <a:lnSpc>
                <a:spcPct val="115000"/>
              </a:lnSpc>
              <a:spcAft>
                <a:spcPts val="1000"/>
              </a:spcAft>
              <a:buNone/>
            </a:pPr>
            <a:r>
              <a:rPr lang="fr-FR" sz="1200" dirty="0">
                <a:effectLst/>
                <a:latin typeface="Times New Roman" panose="02020603050405020304" pitchFamily="18" charset="0"/>
                <a:ea typeface="Calibri" panose="020F0502020204030204" pitchFamily="34" charset="0"/>
                <a:cs typeface="Times New Roman" panose="02020603050405020304" pitchFamily="18" charset="0"/>
              </a:rPr>
              <a:t>En 2024, le nombre total d’enfants parrainés individuellement est égal à 342 contre 340 en 2023 dont 264 (vs 261) au Vietnam, 36(vs 38) à Madagascar, 30 (vs 32) en Inde et 12 (vs 9) au Togo. Les autres enfants aidés, le sont au travers de parrainages collectifs au sein de maisons familiales ou de centres de protection pour l’enfance et écoles.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fr-FR"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77976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971</Words>
  <Application>Microsoft Office PowerPoint</Application>
  <PresentationFormat>Grand écran</PresentationFormat>
  <Paragraphs>67</Paragraphs>
  <Slides>11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11</vt:i4>
      </vt:variant>
    </vt:vector>
  </HeadingPairs>
  <TitlesOfParts>
    <vt:vector size="16" baseType="lpstr">
      <vt:lpstr>Arial</vt:lpstr>
      <vt:lpstr>Calibri</vt:lpstr>
      <vt:lpstr>Calibri Light</vt:lpstr>
      <vt:lpstr>Times New Roman</vt:lpstr>
      <vt:lpstr>Thème Office</vt:lpstr>
      <vt:lpstr>Assemblée Générale  Enfance Espoir</vt:lpstr>
      <vt:lpstr> Synthèse financière 2024 et points sur nos activités</vt:lpstr>
      <vt:lpstr>SOMMAIRE</vt:lpstr>
      <vt:lpstr>Les entrées par secteur pour l’année 2024 s’élèvent à 227.8K€ (dont 19.3K€ d’adhésions) contre 208K€ en 2023  (dont 17.2 K€ d’adhésions). Pour cette année 2024 nous avons reçu 26.5K€ de mécénat de la Fondation Sucden, 10K€ de FCO ; 10K€ de Feu Vert pour le développement, 5.5K€ de Kinobé, 0.9K€ des Mairies du Val de Marne. Enfin pour compléter nous avons reçu 16K€ de 7 donateurs adhérents. Pour rappel, le budget prévisionnel annuel était de 215K€.         </vt:lpstr>
      <vt:lpstr>Les sorties par secteur pour l’année 2024 s’élèvent à 231K€ contre 208K€ en 2023. Le montant pour la réalisation des deux écoles de Madagascar a été de 39,5K€ (Anosiarivo : 13K€ et Ambohidahy : 26.5K€). Egalement fin de la réhabilitation du Centre de Protection Infantile de Siem Reap dont le montant total était de 8.5K€, le solde 3.6K€ a été versé en 2024. Le budget prévisionnel total était de 215K€.  Note : Vufo représente l’aide apportée à la suite du typhon Yogi    </vt:lpstr>
      <vt:lpstr>Les entrées hors France et hors adhésions (donc parrainages + apports pour réalisations) ont été égales à 187.7K€ contre 169.3K€ en 2023. Les parrainages pour le Vietnam représentent 40% du total. Et en tenant compte des réalisations, les recettes pour Madagascar 28%.  </vt:lpstr>
      <vt:lpstr>Les sorties hors France se sont élevées à 202K€ en 2024 (dont 153K€ parrainages et 49K€ réalisations) contre 181K€ en 2023.  Les réalisations concernent : la construction des 2 écoles à Madagascar (39.5K€), le terrain de céci-foot pour les aveugles (5K€) au Vietnam, une aide à la réhabilitation en Inde (2K€) et 2.5K€ pour l’école de Kayooba en Zambie. Le budget prévisionnel indiquait des réalisations à hauteur de 47K€ vs 49K€ accomplis.  </vt:lpstr>
      <vt:lpstr>III– Réalisations Madagascar                                                                                                  </vt:lpstr>
      <vt:lpstr>IV– Point sur le nombre d’enfants et de Parrains par secteur  en 2024                                                                                                     </vt:lpstr>
      <vt:lpstr>V- Les sorties France </vt:lpstr>
      <vt:lpstr>VI- La trésorerie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Vincent DEWILDE</dc:creator>
  <cp:lastModifiedBy>Vincent DEWILDE</cp:lastModifiedBy>
  <cp:revision>1</cp:revision>
  <dcterms:created xsi:type="dcterms:W3CDTF">2025-03-23T11:52:57Z</dcterms:created>
  <dcterms:modified xsi:type="dcterms:W3CDTF">2025-03-23T12:02:56Z</dcterms:modified>
</cp:coreProperties>
</file>