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177B-7F05-42B4-8002-1C06C6295F08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2D53-2FC4-4E18-B973-AAD2431D7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470025"/>
          </a:xfrm>
        </p:spPr>
        <p:txBody>
          <a:bodyPr/>
          <a:lstStyle/>
          <a:p>
            <a:r>
              <a:rPr lang="fr-FR" b="1" dirty="0"/>
              <a:t>RAPPORT MORAL 2024 – </a:t>
            </a:r>
            <a:br>
              <a:rPr lang="fr-FR" b="1" dirty="0"/>
            </a:br>
            <a:r>
              <a:rPr lang="fr-FR" b="1" dirty="0"/>
              <a:t>AG du 29 MARS 2025</a:t>
            </a:r>
            <a:endParaRPr lang="fr-FR" dirty="0"/>
          </a:p>
        </p:txBody>
      </p:sp>
      <p:pic>
        <p:nvPicPr>
          <p:cNvPr id="4" name="Image 3" descr="enfance-espoir-signature-mail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961442" cy="119074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44" y="1214422"/>
            <a:ext cx="56382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Association loi 1901– O.N.G/ O.S.I. </a:t>
            </a: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habilitée  à recevoir dons  et legs par Arrêté préfectoral n° 95-4192 du 23/10/1995 </a:t>
            </a: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57D VY_nou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2447925" cy="187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Image 8" descr="Imag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643446"/>
            <a:ext cx="2357454" cy="1765158"/>
          </a:xfrm>
          <a:prstGeom prst="rect">
            <a:avLst/>
          </a:prstGeom>
        </p:spPr>
      </p:pic>
      <p:pic>
        <p:nvPicPr>
          <p:cNvPr id="1027" name="Picture 3" descr="DSC067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57628"/>
            <a:ext cx="2446067" cy="183542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68L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143380"/>
            <a:ext cx="1933147" cy="25765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/>
              <a:t>Rétrospective   Juin 1982 =&gt; Mars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428736"/>
            <a:ext cx="7329510" cy="3071834"/>
          </a:xfrm>
        </p:spPr>
        <p:txBody>
          <a:bodyPr>
            <a:normAutofit fontScale="70000" lnSpcReduction="20000"/>
          </a:bodyPr>
          <a:lstStyle/>
          <a:p>
            <a:r>
              <a:rPr lang="fr-FR" sz="4000" b="1" dirty="0"/>
              <a:t>43 ans</a:t>
            </a:r>
            <a:r>
              <a:rPr lang="fr-FR" b="1" dirty="0"/>
              <a:t> de travail, de ténacité pour scolariser les enfants démunis de pays en voie de développement.</a:t>
            </a:r>
            <a:endParaRPr lang="fr-FR" dirty="0"/>
          </a:p>
          <a:p>
            <a:r>
              <a:rPr lang="fr-FR" b="1" dirty="0"/>
              <a:t>35 écoles construites ou réhabilitées, 5 Centres d’accueil, 5 hôpitaux de district, 17 infirmeries de communes, 4 centres de santé primaire, 3 centres d’accueil pour enfants abandonnés </a:t>
            </a:r>
            <a:endParaRPr lang="fr-FR" dirty="0"/>
          </a:p>
          <a:p>
            <a:r>
              <a:rPr lang="fr-FR" b="1" dirty="0"/>
              <a:t>600 enfants parrainés à travers le monde par des familles françaises</a:t>
            </a:r>
          </a:p>
          <a:p>
            <a:pPr algn="ctr">
              <a:buNone/>
            </a:pPr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ENFANCE ESPOIR_log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0423" cy="750953"/>
          </a:xfrm>
          <a:prstGeom prst="rect">
            <a:avLst/>
          </a:prstGeom>
        </p:spPr>
      </p:pic>
      <p:pic>
        <p:nvPicPr>
          <p:cNvPr id="12" name="Image 11" descr="mo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881130"/>
            <a:ext cx="6003164" cy="29768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725470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Programmes 2024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546" y="1071546"/>
            <a:ext cx="6357982" cy="92869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600" b="1" dirty="0"/>
              <a:t>BANGLADESH</a:t>
            </a:r>
            <a:r>
              <a:rPr lang="fr-FR" b="1" dirty="0"/>
              <a:t>.- </a:t>
            </a:r>
            <a:r>
              <a:rPr lang="fr-FR" sz="2400" dirty="0"/>
              <a:t>Aide ponctuelle au village d’</a:t>
            </a:r>
            <a:r>
              <a:rPr lang="fr-FR" sz="2400" dirty="0" err="1"/>
              <a:t>Andermanhic</a:t>
            </a:r>
            <a:r>
              <a:rPr lang="fr-FR" sz="2400" dirty="0"/>
              <a:t> où notre « amie » </a:t>
            </a:r>
            <a:r>
              <a:rPr lang="fr-FR" sz="2400" dirty="0" err="1"/>
              <a:t>Jyoti</a:t>
            </a:r>
            <a:r>
              <a:rPr lang="fr-FR" sz="2400" dirty="0"/>
              <a:t> </a:t>
            </a:r>
            <a:r>
              <a:rPr lang="fr-FR" sz="2400" dirty="0" err="1"/>
              <a:t>Halder</a:t>
            </a:r>
            <a:r>
              <a:rPr lang="fr-FR" sz="2400" dirty="0"/>
              <a:t>, s’occupe de la scolarisation des enfants.  </a:t>
            </a:r>
          </a:p>
        </p:txBody>
      </p:sp>
      <p:pic>
        <p:nvPicPr>
          <p:cNvPr id="4" name="Image 3" descr="ENFANCE ESPOIR_log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0423" cy="750953"/>
          </a:xfrm>
          <a:prstGeom prst="rect">
            <a:avLst/>
          </a:prstGeom>
        </p:spPr>
      </p:pic>
      <p:pic>
        <p:nvPicPr>
          <p:cNvPr id="5" name="Image 4" descr="Image-1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71546"/>
            <a:ext cx="1571636" cy="1179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720" y="2357430"/>
            <a:ext cx="68580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/>
              <a:t>CAMBODGE</a:t>
            </a:r>
            <a:r>
              <a:rPr lang="fr-FR" b="1" dirty="0"/>
              <a:t>.-</a:t>
            </a:r>
            <a:r>
              <a:rPr lang="fr-FR" dirty="0"/>
              <a:t>   Parrainage collectif  des maisons familiales de </a:t>
            </a:r>
            <a:r>
              <a:rPr lang="fr-FR" dirty="0" err="1"/>
              <a:t>Kpop</a:t>
            </a:r>
            <a:r>
              <a:rPr lang="fr-FR" dirty="0"/>
              <a:t> </a:t>
            </a:r>
            <a:r>
              <a:rPr lang="fr-FR" dirty="0" err="1"/>
              <a:t>Veng</a:t>
            </a:r>
            <a:r>
              <a:rPr lang="fr-FR" dirty="0"/>
              <a:t> (9 enfants), et de SiemReap2 (7 enfants); du centre de Protection infantile longue durée de </a:t>
            </a:r>
            <a:r>
              <a:rPr lang="fr-FR" dirty="0" err="1"/>
              <a:t>Siem</a:t>
            </a:r>
            <a:r>
              <a:rPr lang="fr-FR" dirty="0"/>
              <a:t> </a:t>
            </a:r>
            <a:r>
              <a:rPr lang="fr-FR" dirty="0" err="1"/>
              <a:t>Reap</a:t>
            </a:r>
            <a:r>
              <a:rPr lang="fr-FR" dirty="0"/>
              <a:t> (44 enfants) et du centre d’accueil temporaire de </a:t>
            </a:r>
            <a:r>
              <a:rPr lang="fr-FR" dirty="0" err="1"/>
              <a:t>Poïpêt</a:t>
            </a:r>
            <a:r>
              <a:rPr lang="fr-FR" dirty="0"/>
              <a:t> (52 enfants). Fin des travaux de rénovation du centre de </a:t>
            </a:r>
            <a:r>
              <a:rPr lang="fr-FR" dirty="0" err="1"/>
              <a:t>Siem</a:t>
            </a:r>
            <a:r>
              <a:rPr lang="fr-FR" dirty="0"/>
              <a:t> </a:t>
            </a:r>
            <a:r>
              <a:rPr lang="fr-FR" dirty="0" err="1"/>
              <a:t>Reap</a:t>
            </a:r>
            <a:r>
              <a:rPr lang="fr-FR" dirty="0"/>
              <a:t> commencé en 2023 et terminés en Janvier 2024. Notre partenaire local est l’association cambodgienne </a:t>
            </a:r>
            <a:r>
              <a:rPr lang="fr-FR" dirty="0" err="1"/>
              <a:t>Krousar</a:t>
            </a:r>
            <a:r>
              <a:rPr lang="fr-FR" dirty="0"/>
              <a:t> </a:t>
            </a:r>
            <a:r>
              <a:rPr lang="fr-FR" dirty="0" err="1"/>
              <a:t>Thmey</a:t>
            </a:r>
            <a:r>
              <a:rPr lang="fr-FR" dirty="0"/>
              <a:t> depuis 1991.</a:t>
            </a:r>
          </a:p>
        </p:txBody>
      </p:sp>
      <p:pic>
        <p:nvPicPr>
          <p:cNvPr id="7" name="Image 6" descr="SiemReap25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1928802"/>
            <a:ext cx="1476385" cy="1107289"/>
          </a:xfrm>
          <a:prstGeom prst="rect">
            <a:avLst/>
          </a:prstGeom>
        </p:spPr>
      </p:pic>
      <p:pic>
        <p:nvPicPr>
          <p:cNvPr id="9" name="Image 8" descr="photo_2024-06-21_10-25-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3071810"/>
            <a:ext cx="1595449" cy="11965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71802" y="4500570"/>
            <a:ext cx="5929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/>
              <a:t>INDE</a:t>
            </a:r>
            <a:r>
              <a:rPr lang="fr-FR" b="1" dirty="0"/>
              <a:t>.- </a:t>
            </a:r>
            <a:r>
              <a:rPr lang="fr-FR" dirty="0"/>
              <a:t>Parrainages individuels de 30 fillettes (entre 7 et 17 ans) accueillies dans le centre </a:t>
            </a:r>
            <a:r>
              <a:rPr lang="fr-FR" dirty="0" err="1"/>
              <a:t>Asha</a:t>
            </a:r>
            <a:r>
              <a:rPr lang="fr-FR" dirty="0"/>
              <a:t> </a:t>
            </a:r>
            <a:r>
              <a:rPr lang="fr-FR" dirty="0" err="1"/>
              <a:t>Deep</a:t>
            </a:r>
            <a:r>
              <a:rPr lang="fr-FR" dirty="0"/>
              <a:t> à </a:t>
            </a:r>
            <a:r>
              <a:rPr lang="fr-FR" dirty="0" err="1"/>
              <a:t>Bengalore</a:t>
            </a:r>
            <a:r>
              <a:rPr lang="fr-FR" dirty="0"/>
              <a:t>. En Juin 2024 le bâtiment a entrepris de gros travaux de rénovation (qui dureront jusqu’en octobre 2025)=&gt; participation de 2.000€ qui leur a permis d’acheter des casiers métalliques à serrures pour sécuriser les affaires des filles. </a:t>
            </a:r>
          </a:p>
        </p:txBody>
      </p:sp>
      <p:pic>
        <p:nvPicPr>
          <p:cNvPr id="11" name="Image 10" descr="Imag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572008"/>
            <a:ext cx="1428354" cy="1903607"/>
          </a:xfrm>
          <a:prstGeom prst="rect">
            <a:avLst/>
          </a:prstGeom>
        </p:spPr>
      </p:pic>
      <p:pic>
        <p:nvPicPr>
          <p:cNvPr id="12" name="Image 11" descr="casie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0902" y="4572008"/>
            <a:ext cx="1410900" cy="1881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FANCE ESPOIR_log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0423" cy="750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714357"/>
            <a:ext cx="714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/>
              <a:t>MADAGASCAR:</a:t>
            </a:r>
            <a:r>
              <a:rPr lang="fr-FR" dirty="0"/>
              <a:t> </a:t>
            </a:r>
          </a:p>
          <a:p>
            <a:r>
              <a:rPr lang="fr-FR" dirty="0" err="1"/>
              <a:t>Talata</a:t>
            </a:r>
            <a:r>
              <a:rPr lang="fr-FR" dirty="0"/>
              <a:t>: Lycée Victoire </a:t>
            </a:r>
            <a:r>
              <a:rPr lang="fr-FR" dirty="0" err="1"/>
              <a:t>Rasoamanaravo</a:t>
            </a:r>
            <a:r>
              <a:rPr lang="fr-FR" dirty="0"/>
              <a:t> =&gt;Parrainages individuels de 17 enfants et achat d’un onduleur, d’un scanner et de 10 dictionnaires trilingues Malgaches</a:t>
            </a:r>
          </a:p>
          <a:p>
            <a:r>
              <a:rPr lang="fr-FR" dirty="0" err="1"/>
              <a:t>Amparibé</a:t>
            </a:r>
            <a:r>
              <a:rPr lang="fr-FR" dirty="0"/>
              <a:t>: Centre </a:t>
            </a:r>
            <a:r>
              <a:rPr lang="fr-FR" dirty="0" err="1"/>
              <a:t>Fihavanana</a:t>
            </a:r>
            <a:r>
              <a:rPr lang="fr-FR" dirty="0"/>
              <a:t> =&gt; Parrainages individuels de 21 enfants et achat de matériel de cuisine pour le centre de formation des jeune filles. </a:t>
            </a:r>
          </a:p>
          <a:p>
            <a:r>
              <a:rPr lang="fr-FR" dirty="0" err="1"/>
              <a:t>Ambohimanga</a:t>
            </a:r>
            <a:r>
              <a:rPr lang="fr-FR" dirty="0"/>
              <a:t>: En partenariat avec l’association malgache </a:t>
            </a:r>
            <a:r>
              <a:rPr lang="fr-FR" dirty="0" err="1"/>
              <a:t>Manohisoa</a:t>
            </a:r>
            <a:r>
              <a:rPr lang="fr-FR" dirty="0"/>
              <a:t>, réhabilitation de 2 écoles =&gt; </a:t>
            </a:r>
            <a:r>
              <a:rPr lang="fr-FR" dirty="0" err="1"/>
              <a:t>Anosiarivo</a:t>
            </a:r>
            <a:r>
              <a:rPr lang="fr-FR" dirty="0"/>
              <a:t> et  </a:t>
            </a:r>
            <a:r>
              <a:rPr lang="fr-FR" dirty="0" err="1"/>
              <a:t>Ambohidahy</a:t>
            </a:r>
            <a:r>
              <a:rPr lang="fr-FR" dirty="0"/>
              <a:t>. Ces 2 écoles ont été inaugurées en Octobre 2024 en présence de notre administratrice Anne </a:t>
            </a:r>
            <a:r>
              <a:rPr lang="fr-FR" dirty="0" err="1"/>
              <a:t>Cappodanno</a:t>
            </a:r>
            <a:r>
              <a:rPr lang="fr-FR" dirty="0"/>
              <a:t>.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 descr="EE27MT_TAHIRISON Fiononana Lucia 8èmeA_ju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829490" y="1314386"/>
            <a:ext cx="1436698" cy="808142"/>
          </a:xfrm>
          <a:prstGeom prst="rect">
            <a:avLst/>
          </a:prstGeom>
        </p:spPr>
      </p:pic>
      <p:pic>
        <p:nvPicPr>
          <p:cNvPr id="7" name="Image 6" descr="EE39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333352"/>
            <a:ext cx="1035850" cy="1381135"/>
          </a:xfrm>
          <a:prstGeom prst="rect">
            <a:avLst/>
          </a:prstGeom>
        </p:spPr>
      </p:pic>
      <p:pic>
        <p:nvPicPr>
          <p:cNvPr id="8" name="Image 7" descr="Ambohidahy_inauguration3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2428868"/>
            <a:ext cx="1590109" cy="12144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28794" y="3714752"/>
            <a:ext cx="600079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/>
              <a:t>NEPAL</a:t>
            </a:r>
            <a:r>
              <a:rPr lang="fr-FR" b="1" dirty="0"/>
              <a:t>.- </a:t>
            </a:r>
            <a:r>
              <a:rPr lang="fr-FR" dirty="0"/>
              <a:t>Parrainage collectif de l’école </a:t>
            </a:r>
            <a:r>
              <a:rPr lang="fr-FR" dirty="0" err="1"/>
              <a:t>Shree</a:t>
            </a:r>
            <a:r>
              <a:rPr lang="fr-FR" dirty="0"/>
              <a:t> </a:t>
            </a:r>
            <a:r>
              <a:rPr lang="fr-FR" dirty="0" err="1"/>
              <a:t>Gadgade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de </a:t>
            </a:r>
            <a:r>
              <a:rPr lang="fr-FR" dirty="0" err="1"/>
              <a:t>Nagarkot</a:t>
            </a:r>
            <a:r>
              <a:rPr lang="fr-FR" dirty="0"/>
              <a:t> (école reconstruite par </a:t>
            </a:r>
            <a:r>
              <a:rPr lang="fr-FR" b="1" dirty="0"/>
              <a:t>E</a:t>
            </a:r>
            <a:r>
              <a:rPr lang="fr-FR" dirty="0"/>
              <a:t>nfance </a:t>
            </a:r>
            <a:r>
              <a:rPr lang="fr-FR" b="1" dirty="0"/>
              <a:t>E</a:t>
            </a:r>
            <a:r>
              <a:rPr lang="fr-FR" dirty="0"/>
              <a:t>spoir en 2017, après le séisme de 2015) : participation à l’achat de vêtements chauds,  fournitures scolaires denrées alimentaires pour les 80 élèves de l’établissement. </a:t>
            </a:r>
          </a:p>
        </p:txBody>
      </p:sp>
      <p:pic>
        <p:nvPicPr>
          <p:cNvPr id="10" name="Image 9" descr="25cbefa0-473d-4b43-afcc-177ea39d41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3714752"/>
            <a:ext cx="1071570" cy="1428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2844" y="5429264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/>
              <a:t>TOGO.</a:t>
            </a:r>
            <a:r>
              <a:rPr lang="fr-FR" b="1" dirty="0"/>
              <a:t>- </a:t>
            </a:r>
            <a:r>
              <a:rPr lang="fr-FR" dirty="0"/>
              <a:t>Parrainage individuel de 12 filleuls dont l’argent est remis aux parents de ces enfants par notre responsable de secteur (</a:t>
            </a:r>
            <a:r>
              <a:rPr lang="fr-FR" sz="1400" dirty="0"/>
              <a:t>M. Bruno </a:t>
            </a:r>
            <a:r>
              <a:rPr lang="fr-FR" sz="1400" dirty="0" err="1"/>
              <a:t>Suka</a:t>
            </a:r>
            <a:r>
              <a:rPr lang="fr-FR" sz="1400" dirty="0"/>
              <a:t> une fois par an).</a:t>
            </a:r>
          </a:p>
        </p:txBody>
      </p:sp>
      <p:pic>
        <p:nvPicPr>
          <p:cNvPr id="12" name="Image 11" descr="distributionSep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4857760"/>
            <a:ext cx="1214446" cy="18216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671691"/>
            <a:ext cx="750099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/>
              <a:t>VIETNAM.</a:t>
            </a:r>
            <a:endParaRPr lang="fr-FR" sz="2200" dirty="0"/>
          </a:p>
          <a:p>
            <a:pPr>
              <a:buNone/>
            </a:pPr>
            <a:r>
              <a:rPr lang="fr-FR" b="1" dirty="0"/>
              <a:t>  - </a:t>
            </a:r>
            <a:r>
              <a:rPr lang="fr-FR" dirty="0"/>
              <a:t>CLASSES D’AMOUR: Parrainages de 165 enfants (de 6 à 20 ans*). Distributions mensuelles de paniers alimentaires à chaque filleul parrainé, par </a:t>
            </a:r>
            <a:r>
              <a:rPr lang="fr-FR" dirty="0" err="1"/>
              <a:t>Thoa</a:t>
            </a:r>
            <a:r>
              <a:rPr lang="fr-FR" dirty="0"/>
              <a:t> et M. </a:t>
            </a:r>
            <a:r>
              <a:rPr lang="fr-FR" dirty="0" err="1"/>
              <a:t>Tham</a:t>
            </a:r>
            <a:r>
              <a:rPr lang="fr-FR" dirty="0"/>
              <a:t>. Le défraiement de ces personnes et le loyer de la maison s’élèvent à 645€/mois imputés pour moitié sur les parrainages, et sur les dons non dédiés.  *fin Décembre, ce secteur comptait 23 filleuls en études supérieures!</a:t>
            </a:r>
          </a:p>
          <a:p>
            <a:pPr>
              <a:buNone/>
            </a:pPr>
            <a:r>
              <a:rPr lang="fr-FR" b="1" dirty="0"/>
              <a:t> </a:t>
            </a:r>
            <a:r>
              <a:rPr lang="fr-FR" dirty="0"/>
              <a:t>- GOVAP: Parrainages de 18 enfants suivis par Le </a:t>
            </a:r>
            <a:r>
              <a:rPr lang="fr-FR" dirty="0" err="1"/>
              <a:t>Thi</a:t>
            </a:r>
            <a:r>
              <a:rPr lang="fr-FR" dirty="0"/>
              <a:t> Kim Chi, bras droit de Sœur Lucienne (désormais retraitée) </a:t>
            </a:r>
          </a:p>
          <a:p>
            <a:pPr>
              <a:buNone/>
            </a:pPr>
            <a:r>
              <a:rPr lang="fr-FR" dirty="0"/>
              <a:t> - DALAT THANMY: Parrainages de 49 enfants des minorités ethniques suivis par sœur </a:t>
            </a:r>
            <a:r>
              <a:rPr lang="fr-FR" dirty="0" err="1"/>
              <a:t>Hoa</a:t>
            </a:r>
            <a:r>
              <a:rPr lang="fr-FR" dirty="0"/>
              <a:t> et Parrainage collectif de l’école maternelle pour l’achat de denrées alimentaires protéinées destinées aux 27 petits écoliers.</a:t>
            </a:r>
          </a:p>
          <a:p>
            <a:pPr>
              <a:buNone/>
            </a:pPr>
            <a:r>
              <a:rPr lang="fr-FR" dirty="0"/>
              <a:t>- HUE: Parrainage collectif du centre pour orphelins malvoyants et Aménagement d’un terrain de </a:t>
            </a:r>
            <a:r>
              <a:rPr lang="fr-FR" dirty="0" err="1"/>
              <a:t>céci</a:t>
            </a:r>
            <a:r>
              <a:rPr lang="fr-FR" dirty="0"/>
              <a:t>-foot</a:t>
            </a:r>
          </a:p>
          <a:p>
            <a:pPr>
              <a:buNone/>
            </a:pPr>
            <a:r>
              <a:rPr lang="fr-FR" dirty="0"/>
              <a:t> - HUE</a:t>
            </a:r>
            <a:r>
              <a:rPr lang="fr-FR" b="1" dirty="0"/>
              <a:t>: </a:t>
            </a:r>
            <a:r>
              <a:rPr lang="fr-FR" dirty="0"/>
              <a:t>Parrainage collectif du centre de formation professionnelle des </a:t>
            </a:r>
          </a:p>
          <a:p>
            <a:pPr>
              <a:buNone/>
            </a:pPr>
            <a:r>
              <a:rPr lang="fr-FR" dirty="0"/>
              <a:t>jeunes handicapés moteurs </a:t>
            </a:r>
          </a:p>
          <a:p>
            <a:pPr>
              <a:buNone/>
            </a:pPr>
            <a:r>
              <a:rPr lang="fr-FR" b="1" dirty="0"/>
              <a:t> </a:t>
            </a:r>
            <a:r>
              <a:rPr lang="fr-FR" dirty="0"/>
              <a:t>- HUE: Parrainages de 36 enfants suivis par des religieuses qui font la </a:t>
            </a:r>
          </a:p>
          <a:p>
            <a:pPr>
              <a:buNone/>
            </a:pPr>
            <a:r>
              <a:rPr lang="fr-FR" dirty="0"/>
              <a:t>classe aux petits, et scolarisent les plus grands dans des écoles voisines. </a:t>
            </a:r>
          </a:p>
          <a:p>
            <a:pPr>
              <a:buFontTx/>
              <a:buChar char="-"/>
            </a:pPr>
            <a:r>
              <a:rPr lang="fr-FR" dirty="0"/>
              <a:t> CAO BANG: Aide Ponctuelle via le VUFO « </a:t>
            </a:r>
            <a:r>
              <a:rPr lang="fr-FR" i="1" dirty="0"/>
              <a:t>Union vietnamienne des organisations d'amitié</a:t>
            </a:r>
            <a:r>
              <a:rPr lang="fr-FR" dirty="0"/>
              <a:t> » aux populations de cette province du Nord Est </a:t>
            </a:r>
          </a:p>
          <a:p>
            <a:r>
              <a:rPr lang="fr-FR" dirty="0"/>
              <a:t>du Vietnam, touchées par le cyclone Yogi en Septembre 2024</a:t>
            </a:r>
          </a:p>
        </p:txBody>
      </p:sp>
      <p:pic>
        <p:nvPicPr>
          <p:cNvPr id="5" name="Image 4" descr="ENFANCE ESPOIR_log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0423" cy="750953"/>
          </a:xfrm>
          <a:prstGeom prst="rect">
            <a:avLst/>
          </a:prstGeom>
        </p:spPr>
      </p:pic>
      <p:pic>
        <p:nvPicPr>
          <p:cNvPr id="6" name="Image 5" descr="63S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070508" y="573302"/>
            <a:ext cx="1643073" cy="925051"/>
          </a:xfrm>
          <a:prstGeom prst="rect">
            <a:avLst/>
          </a:prstGeom>
        </p:spPr>
      </p:pic>
      <p:pic>
        <p:nvPicPr>
          <p:cNvPr id="8" name="Image 7" descr="EE95D_NAI NG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6026" y="1071546"/>
            <a:ext cx="910817" cy="1214422"/>
          </a:xfrm>
          <a:prstGeom prst="rect">
            <a:avLst/>
          </a:prstGeom>
        </p:spPr>
      </p:pic>
      <p:pic>
        <p:nvPicPr>
          <p:cNvPr id="11" name="Image 10" descr="EE-64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2000240"/>
            <a:ext cx="1071570" cy="1430255"/>
          </a:xfrm>
          <a:prstGeom prst="rect">
            <a:avLst/>
          </a:prstGeom>
        </p:spPr>
      </p:pic>
      <p:pic>
        <p:nvPicPr>
          <p:cNvPr id="12" name="Image 11" descr="IMG_20240603_1625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3357562"/>
            <a:ext cx="1285916" cy="964437"/>
          </a:xfrm>
          <a:prstGeom prst="rect">
            <a:avLst/>
          </a:prstGeom>
        </p:spPr>
      </p:pic>
      <p:pic>
        <p:nvPicPr>
          <p:cNvPr id="13" name="Image 12" descr="HueAveugle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4357694"/>
            <a:ext cx="1785950" cy="1099476"/>
          </a:xfrm>
          <a:prstGeom prst="rect">
            <a:avLst/>
          </a:prstGeom>
        </p:spPr>
      </p:pic>
      <p:pic>
        <p:nvPicPr>
          <p:cNvPr id="14" name="Image 13" descr="HuéMekong_C.Muller_voy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5500702"/>
            <a:ext cx="2071670" cy="1153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71435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/>
              <a:t>. ZAMBIE.</a:t>
            </a:r>
          </a:p>
          <a:p>
            <a:pPr>
              <a:buNone/>
            </a:pPr>
            <a:r>
              <a:rPr lang="fr-FR" b="1" dirty="0"/>
              <a:t>  - </a:t>
            </a:r>
            <a:r>
              <a:rPr lang="fr-FR" dirty="0"/>
              <a:t>Participation à la rénovation de l’école de </a:t>
            </a:r>
            <a:r>
              <a:rPr lang="fr-FR" dirty="0" err="1"/>
              <a:t>Kayooba</a:t>
            </a:r>
            <a:r>
              <a:rPr lang="fr-FR" dirty="0"/>
              <a:t> en partenariat avec </a:t>
            </a:r>
          </a:p>
          <a:p>
            <a:pPr>
              <a:buNone/>
            </a:pPr>
            <a:r>
              <a:rPr lang="fr-FR" dirty="0"/>
              <a:t>l’association belge </a:t>
            </a:r>
            <a:r>
              <a:rPr lang="fr-FR" dirty="0" err="1"/>
              <a:t>Abantu</a:t>
            </a:r>
            <a:r>
              <a:rPr lang="fr-FR" dirty="0"/>
              <a:t> </a:t>
            </a:r>
            <a:r>
              <a:rPr lang="fr-FR" dirty="0" err="1"/>
              <a:t>Zambia</a:t>
            </a:r>
            <a:r>
              <a:rPr lang="fr-FR" dirty="0"/>
              <a:t>  </a:t>
            </a:r>
          </a:p>
        </p:txBody>
      </p:sp>
      <p:pic>
        <p:nvPicPr>
          <p:cNvPr id="5" name="Image 4" descr="ENFANCE ESPOIR_log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0423" cy="750953"/>
          </a:xfrm>
          <a:prstGeom prst="rect">
            <a:avLst/>
          </a:prstGeom>
        </p:spPr>
      </p:pic>
      <p:pic>
        <p:nvPicPr>
          <p:cNvPr id="7" name="Image 6" descr="Inaugur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5" y="785794"/>
            <a:ext cx="1393041" cy="92869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644434"/>
          </a:xfrm>
        </p:spPr>
        <p:txBody>
          <a:bodyPr>
            <a:normAutofit/>
          </a:bodyPr>
          <a:lstStyle/>
          <a:p>
            <a:r>
              <a:rPr lang="fr-FR" sz="3600" b="1" u="sng" dirty="0"/>
              <a:t>Conclusion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2428868"/>
            <a:ext cx="8786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/>
              <a:t>MERCI à nos adhérents fidèles et nos généreux donateurs publics et privés.</a:t>
            </a:r>
          </a:p>
          <a:p>
            <a:pPr>
              <a:buNone/>
            </a:pPr>
            <a:r>
              <a:rPr lang="fr-FR" dirty="0"/>
              <a:t> - Subventions publiques de la mairie de Choisy le Roi, et de Thiais</a:t>
            </a:r>
          </a:p>
          <a:p>
            <a:pPr>
              <a:buNone/>
            </a:pPr>
            <a:r>
              <a:rPr lang="fr-FR" dirty="0"/>
              <a:t> - Sociétés privées: François Charles </a:t>
            </a:r>
            <a:r>
              <a:rPr lang="fr-FR" dirty="0" err="1"/>
              <a:t>Oberthur</a:t>
            </a:r>
            <a:r>
              <a:rPr lang="fr-FR" dirty="0"/>
              <a:t>, </a:t>
            </a:r>
            <a:r>
              <a:rPr lang="fr-FR" dirty="0" err="1"/>
              <a:t>Kinobé</a:t>
            </a:r>
            <a:r>
              <a:rPr lang="fr-FR" dirty="0"/>
              <a:t> groupe, SARL </a:t>
            </a:r>
            <a:r>
              <a:rPr lang="fr-FR" dirty="0" err="1"/>
              <a:t>Sophane</a:t>
            </a:r>
            <a:r>
              <a:rPr lang="fr-FR" dirty="0"/>
              <a:t> et </a:t>
            </a:r>
            <a:r>
              <a:rPr lang="fr-FR" dirty="0" err="1"/>
              <a:t>Hodges</a:t>
            </a:r>
            <a:r>
              <a:rPr lang="fr-FR" dirty="0"/>
              <a:t> </a:t>
            </a:r>
            <a:r>
              <a:rPr lang="fr-FR" dirty="0" err="1"/>
              <a:t>Computing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dirty="0"/>
              <a:t>- Fondation d’entreprise:  </a:t>
            </a:r>
            <a:r>
              <a:rPr lang="fr-FR" dirty="0" err="1"/>
              <a:t>Sucden</a:t>
            </a:r>
            <a:r>
              <a:rPr lang="fr-FR" dirty="0"/>
              <a:t> (Sucres et Denrées)</a:t>
            </a:r>
          </a:p>
          <a:p>
            <a:pPr>
              <a:buNone/>
            </a:pPr>
            <a:r>
              <a:rPr lang="fr-FR" dirty="0"/>
              <a:t> - Associations: Feu Vert pour le Développement, APEL école Sainte Solange à </a:t>
            </a:r>
            <a:r>
              <a:rPr lang="fr-FR" dirty="0" err="1"/>
              <a:t>Vasselay</a:t>
            </a:r>
            <a:r>
              <a:rPr lang="fr-FR" dirty="0"/>
              <a:t> (18), Association Fleur Blanche</a:t>
            </a:r>
          </a:p>
          <a:p>
            <a:pPr>
              <a:buFontTx/>
              <a:buChar char="-"/>
            </a:pPr>
            <a:r>
              <a:rPr lang="fr-FR" dirty="0"/>
              <a:t>Clubs de bienfaisance : Lions Club de Brunoy, </a:t>
            </a:r>
            <a:r>
              <a:rPr lang="fr-FR" dirty="0" err="1"/>
              <a:t>Inner</a:t>
            </a:r>
            <a:r>
              <a:rPr lang="fr-FR" dirty="0"/>
              <a:t> Wheel Club de Toulon, Rotary Club d’Aubagne.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00298" y="4929198"/>
            <a:ext cx="628654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Pour mémoire</a:t>
            </a:r>
          </a:p>
          <a:p>
            <a:pPr>
              <a:buFontTx/>
              <a:buChar char="-"/>
            </a:pPr>
            <a:r>
              <a:rPr lang="fr-FR" dirty="0"/>
              <a:t>Adhésion annuelle= 40€ </a:t>
            </a:r>
          </a:p>
          <a:p>
            <a:pPr>
              <a:buFontTx/>
              <a:buChar char="-"/>
            </a:pPr>
            <a:r>
              <a:rPr lang="fr-FR" dirty="0"/>
              <a:t>Parrainage Annuel = 384€ (32€/mois ou 28€/mois hors adhésion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844" y="600076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/>
              <a:t>Nos comptes sont validés par le commissaire aux comptes « ecomptable.com » à Melun (Directeur : M. </a:t>
            </a:r>
            <a:r>
              <a:rPr lang="fr-FR" dirty="0" err="1"/>
              <a:t>Wais</a:t>
            </a:r>
            <a:r>
              <a:rPr lang="fr-FR" dirty="0"/>
              <a:t>)-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FANCE ESPOIR_log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0423" cy="750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3174" y="285728"/>
            <a:ext cx="5076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err="1"/>
              <a:t>Nouvaux</a:t>
            </a:r>
            <a:r>
              <a:rPr lang="fr-FR" sz="2400" b="1" u="sng" dirty="0"/>
              <a:t> Programmes prévus en 2025 </a:t>
            </a:r>
            <a:endParaRPr lang="fr-FR" sz="2400" u="sng" dirty="0"/>
          </a:p>
        </p:txBody>
      </p:sp>
      <p:sp>
        <p:nvSpPr>
          <p:cNvPr id="6" name="Rectangle 5"/>
          <p:cNvSpPr/>
          <p:nvPr/>
        </p:nvSpPr>
        <p:spPr>
          <a:xfrm>
            <a:off x="357158" y="928670"/>
            <a:ext cx="850112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/>
              <a:t>* Bangladesh : </a:t>
            </a:r>
            <a:r>
              <a:rPr lang="fr-FR" dirty="0"/>
              <a:t>Réhabilitation du centre de </a:t>
            </a:r>
            <a:r>
              <a:rPr lang="fr-FR" dirty="0" err="1"/>
              <a:t>Kulna</a:t>
            </a:r>
            <a:r>
              <a:rPr lang="fr-FR" dirty="0"/>
              <a:t> à </a:t>
            </a:r>
            <a:r>
              <a:rPr lang="fr-FR" dirty="0" err="1"/>
              <a:t>Andermanic</a:t>
            </a:r>
            <a:r>
              <a:rPr lang="fr-FR" dirty="0"/>
              <a:t>.            Besoins : 1.500€</a:t>
            </a:r>
          </a:p>
          <a:p>
            <a:pPr>
              <a:buNone/>
            </a:pPr>
            <a:r>
              <a:rPr lang="fr-FR" b="1" dirty="0"/>
              <a:t>*Cambodge :</a:t>
            </a:r>
            <a:r>
              <a:rPr lang="fr-FR" dirty="0"/>
              <a:t> Participation à la rénovation du centre d’accueil temporaire de </a:t>
            </a:r>
            <a:r>
              <a:rPr lang="fr-FR" dirty="0" err="1"/>
              <a:t>Takmaho</a:t>
            </a:r>
            <a:r>
              <a:rPr lang="fr-FR" dirty="0"/>
              <a:t>  (</a:t>
            </a:r>
            <a:r>
              <a:rPr lang="fr-FR" dirty="0" err="1"/>
              <a:t>Pnomh</a:t>
            </a:r>
            <a:r>
              <a:rPr lang="fr-FR" dirty="0"/>
              <a:t> Penh).                                                                                                Besoins : 15.000€</a:t>
            </a:r>
          </a:p>
          <a:p>
            <a:pPr>
              <a:buNone/>
            </a:pPr>
            <a:r>
              <a:rPr lang="fr-FR" b="1" dirty="0"/>
              <a:t>*Inde</a:t>
            </a:r>
            <a:r>
              <a:rPr lang="fr-FR" dirty="0"/>
              <a:t> </a:t>
            </a:r>
            <a:r>
              <a:rPr lang="fr-FR" b="1" dirty="0"/>
              <a:t>:</a:t>
            </a:r>
            <a:r>
              <a:rPr lang="fr-FR" dirty="0"/>
              <a:t> Parrainages individuels : il nous manque 2 parrains…ET </a:t>
            </a:r>
            <a:r>
              <a:rPr lang="fr-FR" dirty="0" err="1"/>
              <a:t>Particiation</a:t>
            </a:r>
            <a:r>
              <a:rPr lang="fr-FR" dirty="0"/>
              <a:t> à la rénovation du centre d’</a:t>
            </a:r>
            <a:r>
              <a:rPr lang="fr-FR" dirty="0" err="1"/>
              <a:t>Asha</a:t>
            </a:r>
            <a:r>
              <a:rPr lang="fr-FR" dirty="0"/>
              <a:t> </a:t>
            </a:r>
            <a:r>
              <a:rPr lang="fr-FR" dirty="0" err="1"/>
              <a:t>Deep</a:t>
            </a:r>
            <a:r>
              <a:rPr lang="fr-FR" dirty="0"/>
              <a:t>.                                                               Besoins : 2.000€</a:t>
            </a:r>
          </a:p>
          <a:p>
            <a:pPr>
              <a:buNone/>
            </a:pPr>
            <a:r>
              <a:rPr lang="fr-FR" dirty="0"/>
              <a:t>*</a:t>
            </a:r>
            <a:r>
              <a:rPr lang="fr-FR" b="1" dirty="0"/>
              <a:t>Madagascar : </a:t>
            </a:r>
            <a:r>
              <a:rPr lang="fr-FR" dirty="0"/>
              <a:t>Parrainages individuels – Il nous manque 2 parrains - ET réhabilitation d’une école dans la commune d’</a:t>
            </a:r>
            <a:r>
              <a:rPr lang="fr-FR" dirty="0" err="1"/>
              <a:t>Ambohimanga</a:t>
            </a:r>
            <a:r>
              <a:rPr lang="fr-FR" dirty="0"/>
              <a:t>.                                       Besoins : 11.000€</a:t>
            </a:r>
          </a:p>
          <a:p>
            <a:pPr>
              <a:buNone/>
            </a:pPr>
            <a:r>
              <a:rPr lang="fr-FR" b="1" dirty="0"/>
              <a:t>*Vietnam : </a:t>
            </a:r>
            <a:endParaRPr lang="fr-FR" dirty="0"/>
          </a:p>
          <a:p>
            <a:r>
              <a:rPr lang="fr-FR" dirty="0"/>
              <a:t>Parrainages collectifs à Hué et à Dalat- Il nous manque des parrains…</a:t>
            </a:r>
          </a:p>
          <a:p>
            <a:r>
              <a:rPr lang="fr-FR" dirty="0"/>
              <a:t>                </a:t>
            </a:r>
          </a:p>
          <a:p>
            <a:r>
              <a:rPr lang="fr-FR" dirty="0"/>
              <a:t>Poursuite de tous nos parrainages individuels, tous pays confondus.</a:t>
            </a:r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     </a:t>
            </a:r>
            <a:r>
              <a:rPr lang="fr-FR" u="sng" dirty="0"/>
              <a:t>Don Dédié reçu : 5000€ de </a:t>
            </a:r>
            <a:r>
              <a:rPr lang="fr-FR" u="sng" dirty="0" err="1"/>
              <a:t>Neworch</a:t>
            </a:r>
            <a:r>
              <a:rPr lang="fr-FR" u="sng" dirty="0"/>
              <a:t> SA pour le Bangladesh et Madagascar</a:t>
            </a:r>
          </a:p>
          <a:p>
            <a:pPr>
              <a:buNone/>
            </a:pPr>
            <a:r>
              <a:rPr lang="fr-FR" dirty="0"/>
              <a:t>                     </a:t>
            </a:r>
            <a:r>
              <a:rPr lang="fr-FR" u="sng" dirty="0"/>
              <a:t>Subvention attribuée: 12.000€ de FVPD pour le Cambodge</a:t>
            </a:r>
          </a:p>
          <a:p>
            <a:pPr>
              <a:buNone/>
            </a:pPr>
            <a:r>
              <a:rPr lang="fr-FR" dirty="0"/>
              <a:t>                     Subventions en attente : Mairies+FCO+SUCDEN+KINOBE     </a:t>
            </a:r>
          </a:p>
          <a:p>
            <a:pPr>
              <a:buNone/>
            </a:pPr>
            <a:endParaRPr lang="fr-FR" sz="2000" dirty="0"/>
          </a:p>
        </p:txBody>
      </p:sp>
      <p:pic>
        <p:nvPicPr>
          <p:cNvPr id="1026" name="Picture 2" descr="Photo 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143512"/>
            <a:ext cx="2214546" cy="156122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Image 7" descr="enfan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179485" y="5107794"/>
            <a:ext cx="1928827" cy="12858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989</Words>
  <Application>Microsoft Office PowerPoint</Application>
  <PresentationFormat>Affichage à l'écran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Thème Office</vt:lpstr>
      <vt:lpstr>RAPPORT MORAL 2024 –  AG du 29 MARS 2025</vt:lpstr>
      <vt:lpstr>Rétrospective   Juin 1982 =&gt; Mars 2025</vt:lpstr>
      <vt:lpstr>Programmes 2024</vt:lpstr>
      <vt:lpstr>Présentation PowerPoint</vt:lpstr>
      <vt:lpstr>Présentation PowerPoint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Vincent DEWILDE</cp:lastModifiedBy>
  <cp:revision>15</cp:revision>
  <dcterms:created xsi:type="dcterms:W3CDTF">2025-03-27T10:30:21Z</dcterms:created>
  <dcterms:modified xsi:type="dcterms:W3CDTF">2025-03-28T10:49:56Z</dcterms:modified>
</cp:coreProperties>
</file>